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9"/>
  </p:notesMasterIdLst>
  <p:sldIdLst>
    <p:sldId id="7972" r:id="rId2"/>
    <p:sldId id="7963" r:id="rId3"/>
    <p:sldId id="333" r:id="rId4"/>
    <p:sldId id="407" r:id="rId5"/>
    <p:sldId id="373" r:id="rId6"/>
    <p:sldId id="7974" r:id="rId7"/>
    <p:sldId id="409" r:id="rId8"/>
    <p:sldId id="7967" r:id="rId9"/>
    <p:sldId id="7969" r:id="rId10"/>
    <p:sldId id="7971" r:id="rId11"/>
    <p:sldId id="384" r:id="rId12"/>
    <p:sldId id="385" r:id="rId13"/>
    <p:sldId id="7968" r:id="rId14"/>
    <p:sldId id="345" r:id="rId15"/>
    <p:sldId id="261" r:id="rId16"/>
    <p:sldId id="262" r:id="rId17"/>
    <p:sldId id="797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rly mendonca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0C4F4"/>
    <a:srgbClr val="E8BD40"/>
    <a:srgbClr val="404040"/>
    <a:srgbClr val="434B4F"/>
    <a:srgbClr val="777777"/>
    <a:srgbClr val="A2A1A1"/>
    <a:srgbClr val="CBCBCB"/>
    <a:srgbClr val="434343"/>
    <a:srgbClr val="12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88376" autoAdjust="0"/>
  </p:normalViewPr>
  <p:slideViewPr>
    <p:cSldViewPr snapToGrid="0">
      <p:cViewPr varScale="1">
        <p:scale>
          <a:sx n="66" d="100"/>
          <a:sy n="66" d="100"/>
        </p:scale>
        <p:origin x="103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04762534423388E-2"/>
          <c:y val="0"/>
          <c:w val="0.96139523746557665"/>
          <c:h val="0.8967845517006490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rgbClr val="02010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615266235382109E-2"/>
                  <c:y val="-3.1986030967336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95673268302133"/>
                  <c:y val="-7.8775986232373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759959068450777"/>
                  <c:y val="-1.11904952939867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654244748391323"/>
                  <c:y val="-4.23837988040111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197578041655284"/>
                  <c:y val="-3.4585472926504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1022101848316997"/>
                  <c:y val="-7.3577102314035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2250435201685013"/>
                  <c:y val="-5.2781566640685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1373054234993586"/>
                  <c:y val="-6.83782183956981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6461863841803928"/>
                  <c:y val="-4.7582682722348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4707101908421047"/>
                  <c:y val="-8.59105333481796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90-4FCC-B024-EFAB7F095F2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661905735017957E-2"/>
                  <c:y val="-4.7582682722348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201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890-4FCC-B024-EFAB7F095F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20106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Hoja1!$B$2:$B$12</c:f>
              <c:numCache>
                <c:formatCode>#,##0\ [$USD]</c:formatCode>
                <c:ptCount val="11"/>
                <c:pt idx="0">
                  <c:v>13245736.5328045</c:v>
                </c:pt>
                <c:pt idx="1">
                  <c:v>19115799.163175602</c:v>
                </c:pt>
                <c:pt idx="2">
                  <c:v>643903297.23886704</c:v>
                </c:pt>
                <c:pt idx="3">
                  <c:v>685935429.332412</c:v>
                </c:pt>
                <c:pt idx="4">
                  <c:v>922710200.95531797</c:v>
                </c:pt>
                <c:pt idx="5">
                  <c:v>963593236.10987794</c:v>
                </c:pt>
                <c:pt idx="6">
                  <c:v>1306020795.5135901</c:v>
                </c:pt>
                <c:pt idx="7">
                  <c:v>1490825883.61675</c:v>
                </c:pt>
                <c:pt idx="8">
                  <c:v>1844602676.2712901</c:v>
                </c:pt>
                <c:pt idx="9">
                  <c:v>4405432479.1816797</c:v>
                </c:pt>
                <c:pt idx="10">
                  <c:v>4422446468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890-4FCC-B024-EFAB7F095F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0072256"/>
        <c:axId val="1730074976"/>
      </c:lineChart>
      <c:catAx>
        <c:axId val="17300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20106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30074976"/>
        <c:crosses val="autoZero"/>
        <c:auto val="1"/>
        <c:lblAlgn val="ctr"/>
        <c:lblOffset val="100"/>
        <c:noMultiLvlLbl val="0"/>
      </c:catAx>
      <c:valAx>
        <c:axId val="1730074976"/>
        <c:scaling>
          <c:orientation val="minMax"/>
        </c:scaling>
        <c:delete val="1"/>
        <c:axPos val="l"/>
        <c:numFmt formatCode="#,##0\ [$USD]" sourceLinked="1"/>
        <c:majorTickMark val="none"/>
        <c:minorTickMark val="none"/>
        <c:tickLblPos val="nextTo"/>
        <c:crossAx val="173007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DE832F-7AC6-46A2-9A00-7D1FF60ECFA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365323-9DC4-4DA6-BF8C-29D9D27B75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7713" y="1181100"/>
            <a:ext cx="5670550" cy="3189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2CE6E-1EA3-4A07-9D47-C35ADA7CAEF5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70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7713" y="1181100"/>
            <a:ext cx="5670550" cy="3189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2CE6E-1EA3-4A07-9D47-C35ADA7CAEF5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65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CD9A-E694-2F44-8A38-61001F957B3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53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5323-9DC4-4DA6-BF8C-29D9D27B7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0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5323-9DC4-4DA6-BF8C-29D9D27B7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5323-9DC4-4DA6-BF8C-29D9D27B7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55255-142A-4AF8-BDE0-7ED357C50DA9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45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5323-9DC4-4DA6-BF8C-29D9D27B7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5323-9DC4-4DA6-BF8C-29D9D27B7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5323-9DC4-4DA6-BF8C-29D9D27B7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 bwMode="auto">
          <a:xfrm>
            <a:off x="0" y="0"/>
            <a:ext cx="121920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56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" y="98425"/>
            <a:ext cx="2388306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6361" y="657100"/>
            <a:ext cx="11443805" cy="5615113"/>
          </a:xfrm>
        </p:spPr>
        <p:txBody>
          <a:bodyPr/>
          <a:lstStyle>
            <a:lvl1pPr>
              <a:defRPr sz="2222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04581" y="71374"/>
            <a:ext cx="7375586" cy="403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9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 bwMode="auto">
          <a:xfrm>
            <a:off x="0" y="0"/>
            <a:ext cx="121920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56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" y="98425"/>
            <a:ext cx="2388306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6361" y="657100"/>
            <a:ext cx="11443805" cy="5615113"/>
          </a:xfrm>
        </p:spPr>
        <p:txBody>
          <a:bodyPr/>
          <a:lstStyle>
            <a:lvl1pPr>
              <a:defRPr sz="2222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04581" y="71374"/>
            <a:ext cx="7375586" cy="403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4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 bwMode="auto">
          <a:xfrm>
            <a:off x="0" y="0"/>
            <a:ext cx="121920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56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" y="98425"/>
            <a:ext cx="2388306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6361" y="657100"/>
            <a:ext cx="11443805" cy="5615113"/>
          </a:xfrm>
        </p:spPr>
        <p:txBody>
          <a:bodyPr/>
          <a:lstStyle>
            <a:lvl1pPr>
              <a:defRPr sz="2222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04581" y="71374"/>
            <a:ext cx="7375586" cy="403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47BB0-B849-46AF-8502-3158F0BF46F2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76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98369" y="6370514"/>
            <a:ext cx="2743200" cy="167972"/>
          </a:xfrm>
        </p:spPr>
        <p:txBody>
          <a:bodyPr/>
          <a:lstStyle/>
          <a:p>
            <a:fld id="{FF2A3C10-9892-4DB8-A2B2-8BAA5758C38A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20" y="265190"/>
            <a:ext cx="1139146" cy="3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5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901C-B1A4-4E27-833B-DBE10B6645FC}" type="datetime1">
              <a:rPr lang="en-US" smtClean="0"/>
              <a:t>6/27/2019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54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3C10-9892-4DB8-A2B2-8BAA5758C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l/imgres?imgurl=http://www.metastore.eu/joomlasite/images/stories/Metastore/logos/euroclear_logo.jpg&amp;imgrefurl=http://www.metastore.eu/joomlasite/index.php?option=com_content&amp;view=article&amp;id=265&amp;Itemid=132&amp;usg=__6NfK0Va2-ng9-T8D1GKNc5jbpnk=&amp;h=394&amp;w=445&amp;sz=19&amp;hl=es&amp;start=2&amp;zoom=1&amp;itbs=1&amp;tbnid=u-S6g4yfkK0cVM:&amp;tbnh=112&amp;tbnw=127&amp;prev=/search?q=euroclear&amp;hl=es&amp;biw=1259&amp;bih=848&amp;gbv=2&amp;tbm=isch&amp;ei=R0_lTdOfGoWWtwe0z9GtB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l/imgres?imgurl=http://www.metastore.eu/joomlasite/images/stories/Metastore/logos/euroclear_logo.jpg&amp;imgrefurl=http://www.metastore.eu/joomlasite/index.php?option=com_content&amp;view=article&amp;id=265&amp;Itemid=132&amp;usg=__6NfK0Va2-ng9-T8D1GKNc5jbpnk=&amp;h=394&amp;w=445&amp;sz=19&amp;hl=es&amp;start=2&amp;zoom=1&amp;itbs=1&amp;tbnid=u-S6g4yfkK0cVM:&amp;tbnh=112&amp;tbnw=127&amp;prev=/search?q=euroclear&amp;hl=es&amp;biw=1259&amp;bih=848&amp;gbv=2&amp;tbm=isch&amp;ei=R0_lTdOfGoWWtwe0z9GtB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-6113"/>
            <a:ext cx="12192000" cy="6864113"/>
          </a:xfrm>
          <a:prstGeom prst="rect">
            <a:avLst/>
          </a:prstGeom>
          <a:solidFill>
            <a:srgbClr val="333F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 flipV="1">
            <a:off x="0" y="2942650"/>
            <a:ext cx="1700613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r="46606"/>
          <a:stretch/>
        </p:blipFill>
        <p:spPr>
          <a:xfrm>
            <a:off x="2470672" y="2483867"/>
            <a:ext cx="3225313" cy="917566"/>
          </a:xfrm>
          <a:prstGeom prst="rect">
            <a:avLst/>
          </a:prstGeom>
        </p:spPr>
      </p:pic>
      <p:cxnSp>
        <p:nvCxnSpPr>
          <p:cNvPr id="9" name="Conector recto 8"/>
          <p:cNvCxnSpPr>
            <a:cxnSpLocks/>
          </p:cNvCxnSpPr>
          <p:nvPr/>
        </p:nvCxnSpPr>
        <p:spPr>
          <a:xfrm>
            <a:off x="10870250" y="2942650"/>
            <a:ext cx="1321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92933B4-DAAC-C440-8788-397E764BDD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81" y="1897942"/>
            <a:ext cx="4033873" cy="176795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90BC9D5-1971-474F-B548-85D7A8B3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501" y="6406592"/>
            <a:ext cx="2743200" cy="365125"/>
          </a:xfrm>
        </p:spPr>
        <p:txBody>
          <a:bodyPr/>
          <a:lstStyle/>
          <a:p>
            <a:pPr>
              <a:defRPr/>
            </a:pPr>
            <a:fld id="{FC147BB0-B849-46AF-8502-3158F0BF46F2}" type="slidenum">
              <a:rPr lang="es-ES_tradnl" sz="1000" smtClean="0"/>
              <a:pPr>
                <a:defRPr/>
              </a:pPr>
              <a:t>1</a:t>
            </a:fld>
            <a:endParaRPr lang="es-ES_tradnl" sz="1000" dirty="0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2638586" y="4552931"/>
            <a:ext cx="69148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/>
            <a:r>
              <a:rPr lang="es-E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trabajo N°1</a:t>
            </a:r>
          </a:p>
          <a:p>
            <a:pPr marL="0" lvl="1" algn="ctr"/>
            <a:endParaRPr lang="es-E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s-E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 26 de junio 2019</a:t>
            </a:r>
          </a:p>
        </p:txBody>
      </p:sp>
    </p:spTree>
    <p:extLst>
      <p:ext uri="{BB962C8B-B14F-4D97-AF65-F5344CB8AC3E}">
        <p14:creationId xmlns:p14="http://schemas.microsoft.com/office/powerpoint/2010/main" val="18893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B2EB961-7EE2-4125-BAA1-985B9D8C7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2E4FC73-A191-4682-A30E-C4B85CA55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4737E82-38FA-40E2-AF63-1E3ED771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80031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2: Custodia de Cuotas de Fondos Extranjeros</a:t>
            </a:r>
          </a:p>
          <a:p>
            <a:r>
              <a:rPr lang="es-MX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Custodia Internacional - Cifras</a:t>
            </a:r>
            <a:endParaRPr lang="es-ES" altLang="en-US" sz="2000" dirty="0">
              <a:solidFill>
                <a:srgbClr val="0B1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0FB61BA-F2DA-4CC3-AC49-3A2F449F54C4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arcador de número de diapositiva 1">
            <a:extLst>
              <a:ext uri="{FF2B5EF4-FFF2-40B4-BE49-F238E27FC236}">
                <a16:creationId xmlns:a16="http://schemas.microsoft.com/office/drawing/2014/main" xmlns="" id="{CA9ABD62-FF1B-46E5-BC72-733C10C1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xmlns="" id="{D07C1E67-C4C9-4247-9406-64ACCF652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81037"/>
              </p:ext>
            </p:extLst>
          </p:nvPr>
        </p:nvGraphicFramePr>
        <p:xfrm>
          <a:off x="4206409" y="1276071"/>
          <a:ext cx="7237449" cy="488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Google Shape;105;p14">
            <a:extLst>
              <a:ext uri="{FF2B5EF4-FFF2-40B4-BE49-F238E27FC236}">
                <a16:creationId xmlns:a16="http://schemas.microsoft.com/office/drawing/2014/main" xmlns="" id="{74213A9E-CBD3-4329-97AA-391F1491F210}"/>
              </a:ext>
            </a:extLst>
          </p:cNvPr>
          <p:cNvSpPr txBox="1"/>
          <p:nvPr/>
        </p:nvSpPr>
        <p:spPr>
          <a:xfrm>
            <a:off x="622181" y="3649825"/>
            <a:ext cx="6966510" cy="68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000" b="1" dirty="0">
                <a:solidFill>
                  <a:srgbClr val="020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 70 Clientes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E884955A-A0E0-42A7-85B6-DE2138EDCDA6}"/>
              </a:ext>
            </a:extLst>
          </p:cNvPr>
          <p:cNvGrpSpPr/>
          <p:nvPr/>
        </p:nvGrpSpPr>
        <p:grpSpPr>
          <a:xfrm>
            <a:off x="1492075" y="1706504"/>
            <a:ext cx="7637928" cy="1415652"/>
            <a:chOff x="1560441" y="1548571"/>
            <a:chExt cx="7637928" cy="1415652"/>
          </a:xfrm>
        </p:grpSpPr>
        <p:sp>
          <p:nvSpPr>
            <p:cNvPr id="44" name="Google Shape;105;p14">
              <a:extLst>
                <a:ext uri="{FF2B5EF4-FFF2-40B4-BE49-F238E27FC236}">
                  <a16:creationId xmlns:a16="http://schemas.microsoft.com/office/drawing/2014/main" xmlns="" id="{39839F0E-8290-4BFE-9CBD-90E2C6604A98}"/>
                </a:ext>
              </a:extLst>
            </p:cNvPr>
            <p:cNvSpPr txBox="1"/>
            <p:nvPr/>
          </p:nvSpPr>
          <p:spPr>
            <a:xfrm>
              <a:off x="1560441" y="1756972"/>
              <a:ext cx="6966510" cy="685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s-ES" sz="4000" b="1" dirty="0">
                  <a:solidFill>
                    <a:srgbClr val="02010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US$4.422 millones</a:t>
              </a:r>
            </a:p>
          </p:txBody>
        </p:sp>
        <p:cxnSp>
          <p:nvCxnSpPr>
            <p:cNvPr id="45" name="Google Shape;92;p14">
              <a:extLst>
                <a:ext uri="{FF2B5EF4-FFF2-40B4-BE49-F238E27FC236}">
                  <a16:creationId xmlns:a16="http://schemas.microsoft.com/office/drawing/2014/main" xmlns="" id="{05991E48-5600-4163-8B6F-5BFC6520B7BE}"/>
                </a:ext>
              </a:extLst>
            </p:cNvPr>
            <p:cNvCxnSpPr/>
            <p:nvPr/>
          </p:nvCxnSpPr>
          <p:spPr>
            <a:xfrm>
              <a:off x="1688839" y="2964223"/>
              <a:ext cx="256800" cy="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" name="Flecha: cheurón 45">
              <a:extLst>
                <a:ext uri="{FF2B5EF4-FFF2-40B4-BE49-F238E27FC236}">
                  <a16:creationId xmlns:a16="http://schemas.microsoft.com/office/drawing/2014/main" xmlns="" id="{53F13F29-8066-4A62-A497-07DCB89E37B6}"/>
                </a:ext>
              </a:extLst>
            </p:cNvPr>
            <p:cNvSpPr/>
            <p:nvPr/>
          </p:nvSpPr>
          <p:spPr>
            <a:xfrm rot="5400000">
              <a:off x="2797942" y="1491772"/>
              <a:ext cx="239332" cy="35292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7" name="Google Shape;112;p14">
              <a:extLst>
                <a:ext uri="{FF2B5EF4-FFF2-40B4-BE49-F238E27FC236}">
                  <a16:creationId xmlns:a16="http://schemas.microsoft.com/office/drawing/2014/main" xmlns="" id="{65C5EDCE-61AE-4C8D-B3E7-F0AB848353AE}"/>
                </a:ext>
              </a:extLst>
            </p:cNvPr>
            <p:cNvSpPr txBox="1"/>
            <p:nvPr/>
          </p:nvSpPr>
          <p:spPr>
            <a:xfrm>
              <a:off x="1560441" y="2371566"/>
              <a:ext cx="5226723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dirty="0">
                  <a:solidFill>
                    <a:srgbClr val="02010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Saldo Cartera Internacional (USD)</a:t>
              </a:r>
              <a:endParaRPr sz="2400" dirty="0">
                <a:solidFill>
                  <a:srgbClr val="02010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DBB17795-C639-47EB-8517-4F8995892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5946" y="2050888"/>
              <a:ext cx="2302423" cy="64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96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7 CuadroTexto"/>
          <p:cNvSpPr txBox="1"/>
          <p:nvPr/>
        </p:nvSpPr>
        <p:spPr>
          <a:xfrm>
            <a:off x="4053078" y="1039203"/>
            <a:ext cx="6162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600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CL" sz="1600" dirty="0" err="1">
                <a:solidFill>
                  <a:schemeClr val="tx2"/>
                </a:solidFill>
              </a:rPr>
              <a:t>FundSettle</a:t>
            </a:r>
            <a:r>
              <a:rPr lang="es-CL" sz="1600" dirty="0">
                <a:solidFill>
                  <a:schemeClr val="tx2"/>
                </a:solidFill>
              </a:rPr>
              <a:t> es un servicio de </a:t>
            </a:r>
            <a:r>
              <a:rPr lang="es-CL" sz="1600" dirty="0" err="1">
                <a:solidFill>
                  <a:schemeClr val="tx2"/>
                </a:solidFill>
              </a:rPr>
              <a:t>Euroclear</a:t>
            </a:r>
            <a:r>
              <a:rPr lang="es-CL" sz="1600" dirty="0">
                <a:solidFill>
                  <a:schemeClr val="tx2"/>
                </a:solidFill>
              </a:rPr>
              <a:t> Bank dedicado a invertir en ofertas de fondos. </a:t>
            </a:r>
          </a:p>
          <a:p>
            <a:pPr marL="342871" indent="-342871" algn="just">
              <a:buFont typeface="+mj-lt"/>
              <a:buAutoNum type="arabicPeriod"/>
            </a:pPr>
            <a:endParaRPr lang="es-CL" sz="1600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CL" sz="1600" dirty="0">
                <a:solidFill>
                  <a:schemeClr val="tx2"/>
                </a:solidFill>
              </a:rPr>
              <a:t>A través de su plataforma ofrece un único punto de acceso que permite invertir, liquidar y custodiar cuotas de fondos internacionales.</a:t>
            </a:r>
          </a:p>
          <a:p>
            <a:pPr marL="342871" indent="-342871" algn="just">
              <a:buFont typeface="+mj-lt"/>
              <a:buAutoNum type="arabicPeriod"/>
            </a:pPr>
            <a:endParaRPr lang="es-CL" sz="1600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MX" sz="1600" dirty="0">
                <a:solidFill>
                  <a:schemeClr val="tx2"/>
                </a:solidFill>
              </a:rPr>
              <a:t>Servicio liberado el año 2000 que nace como respuesta a la falta de automatización de la industria de fondos.</a:t>
            </a:r>
          </a:p>
        </p:txBody>
      </p:sp>
      <p:grpSp>
        <p:nvGrpSpPr>
          <p:cNvPr id="29" name="1 Grupo"/>
          <p:cNvGrpSpPr/>
          <p:nvPr/>
        </p:nvGrpSpPr>
        <p:grpSpPr>
          <a:xfrm>
            <a:off x="1074201" y="2114278"/>
            <a:ext cx="1863835" cy="2629444"/>
            <a:chOff x="1304282" y="2090172"/>
            <a:chExt cx="1671001" cy="2397602"/>
          </a:xfrm>
        </p:grpSpPr>
        <p:pic>
          <p:nvPicPr>
            <p:cNvPr id="30" name="Picture 23" descr="ANd9GcRVXWRUK-A474gT4lkncBv7-AwqzPbAZkzdG4mdlyjSSuLnkwxrJjqjN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4282" y="2090172"/>
              <a:ext cx="1671001" cy="1472006"/>
            </a:xfrm>
            <a:prstGeom prst="rect">
              <a:avLst/>
            </a:prstGeom>
            <a:noFill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68" y="3648597"/>
              <a:ext cx="1479227" cy="83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969" y="3826914"/>
            <a:ext cx="5419345" cy="2752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B2EB961-7EE2-4125-BAA1-985B9D8C7A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2E4FC73-A191-4682-A30E-C4B85CA55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4737E82-38FA-40E2-AF63-1E3ED771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80031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2: Custodia de Cuotas de Fondos Extranjeros</a:t>
            </a:r>
          </a:p>
          <a:p>
            <a:r>
              <a:rPr lang="es-MX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</a:t>
            </a:r>
            <a:r>
              <a:rPr lang="es-MX" sz="2000" dirty="0" err="1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FundSettle</a:t>
            </a:r>
            <a:r>
              <a:rPr lang="es-MX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ES" altLang="en-US" sz="2000" dirty="0">
              <a:solidFill>
                <a:srgbClr val="0B1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0FB61BA-F2DA-4CC3-AC49-3A2F449F54C4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xmlns="" id="{E81898E6-756F-452E-9660-DB6FC2BC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915458" y="1769472"/>
            <a:ext cx="86846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1" indent="-342871" algn="just">
              <a:buFont typeface="+mj-lt"/>
              <a:buAutoNum type="arabicPeriod"/>
            </a:pPr>
            <a:r>
              <a:rPr lang="es-CL" dirty="0">
                <a:solidFill>
                  <a:schemeClr val="tx2"/>
                </a:solidFill>
              </a:rPr>
              <a:t>Único punto de acceso para toda la actividad de fondos.</a:t>
            </a:r>
          </a:p>
          <a:p>
            <a:pPr marL="342871" indent="-342871" algn="just">
              <a:buFont typeface="+mj-lt"/>
              <a:buAutoNum type="arabicPeriod"/>
            </a:pPr>
            <a:endParaRPr lang="es-CL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CL" dirty="0">
                <a:solidFill>
                  <a:schemeClr val="tx2"/>
                </a:solidFill>
              </a:rPr>
              <a:t>Punto de entrada a más de 100.000 Fondos Mutuos y 2.500 </a:t>
            </a:r>
            <a:r>
              <a:rPr lang="es-CL" dirty="0" err="1">
                <a:solidFill>
                  <a:schemeClr val="tx2"/>
                </a:solidFill>
              </a:rPr>
              <a:t>Hedge</a:t>
            </a:r>
            <a:r>
              <a:rPr lang="es-CL" dirty="0">
                <a:solidFill>
                  <a:schemeClr val="tx2"/>
                </a:solidFill>
              </a:rPr>
              <a:t> </a:t>
            </a:r>
            <a:r>
              <a:rPr lang="es-CL" dirty="0" err="1">
                <a:solidFill>
                  <a:schemeClr val="tx2"/>
                </a:solidFill>
              </a:rPr>
              <a:t>Funds</a:t>
            </a:r>
            <a:r>
              <a:rPr lang="es-CL" dirty="0">
                <a:solidFill>
                  <a:schemeClr val="tx2"/>
                </a:solidFill>
              </a:rPr>
              <a:t>, domiciliados en 21 países.</a:t>
            </a:r>
          </a:p>
          <a:p>
            <a:pPr marL="342871" indent="-342871" algn="just">
              <a:buFont typeface="+mj-lt"/>
              <a:buAutoNum type="arabicPeriod"/>
            </a:pPr>
            <a:endParaRPr lang="es-CL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MX" dirty="0">
                <a:solidFill>
                  <a:schemeClr val="tx2"/>
                </a:solidFill>
              </a:rPr>
              <a:t>Seguridad y eficiencia en el proceso:</a:t>
            </a:r>
          </a:p>
          <a:p>
            <a:pPr marL="800030" lvl="1" indent="-342871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Desde la instrucción hasta la liquidación y custodia.</a:t>
            </a:r>
          </a:p>
          <a:p>
            <a:pPr marL="800030" lvl="1" indent="-342871" algn="just">
              <a:buFont typeface="+mj-lt"/>
              <a:buAutoNum type="arabicPeriod"/>
            </a:pPr>
            <a:endParaRPr lang="es-MX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MX" dirty="0">
                <a:solidFill>
                  <a:schemeClr val="tx2"/>
                </a:solidFill>
              </a:rPr>
              <a:t>Ahorro en costos operativos (back-office).</a:t>
            </a:r>
          </a:p>
          <a:p>
            <a:pPr marL="342871" indent="-342871" algn="just">
              <a:buFont typeface="+mj-lt"/>
              <a:buAutoNum type="arabicPeriod"/>
            </a:pPr>
            <a:endParaRPr lang="es-MX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MX" dirty="0">
                <a:solidFill>
                  <a:schemeClr val="tx2"/>
                </a:solidFill>
              </a:rPr>
              <a:t>Acceso a información de las características del fondo.</a:t>
            </a:r>
          </a:p>
          <a:p>
            <a:pPr marL="342871" indent="-342871" algn="just">
              <a:buFont typeface="+mj-lt"/>
              <a:buAutoNum type="arabicPeriod"/>
            </a:pPr>
            <a:endParaRPr lang="es-MX" dirty="0">
              <a:solidFill>
                <a:schemeClr val="tx2"/>
              </a:solidFill>
            </a:endParaRPr>
          </a:p>
          <a:p>
            <a:pPr marL="342871" indent="-342871" algn="just">
              <a:buFont typeface="+mj-lt"/>
              <a:buAutoNum type="arabicPeriod"/>
            </a:pPr>
            <a:r>
              <a:rPr lang="es-MX" dirty="0">
                <a:solidFill>
                  <a:schemeClr val="tx2"/>
                </a:solidFill>
              </a:rPr>
              <a:t>Eficiencia en pago de los eventos corporativos.</a:t>
            </a:r>
          </a:p>
        </p:txBody>
      </p:sp>
      <p:grpSp>
        <p:nvGrpSpPr>
          <p:cNvPr id="9" name="1 Grupo"/>
          <p:cNvGrpSpPr/>
          <p:nvPr/>
        </p:nvGrpSpPr>
        <p:grpSpPr>
          <a:xfrm>
            <a:off x="876300" y="1967456"/>
            <a:ext cx="1268277" cy="1813338"/>
            <a:chOff x="1304282" y="2090172"/>
            <a:chExt cx="1671001" cy="2397602"/>
          </a:xfrm>
        </p:grpSpPr>
        <p:pic>
          <p:nvPicPr>
            <p:cNvPr id="10" name="Picture 23" descr="ANd9GcRVXWRUK-A474gT4lkncBv7-AwqzPbAZkzdG4mdlyjSSuLnkwxrJjqjN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4282" y="2090172"/>
              <a:ext cx="1671001" cy="1472006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68" y="3648597"/>
              <a:ext cx="1479227" cy="83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657CD92-7E20-411E-B074-40BCC39A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894E68F-0C19-419D-AAF6-AE995FC01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1340A1D-C208-406A-9606-B713445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80031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2: Custodia de Cuotas de Fondos Extranjeros</a:t>
            </a:r>
          </a:p>
          <a:p>
            <a:r>
              <a:rPr lang="es-MX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</a:t>
            </a:r>
            <a:r>
              <a:rPr lang="es-MX" sz="2000" dirty="0" err="1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FundSettle</a:t>
            </a:r>
            <a:r>
              <a:rPr lang="es-MX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ES" altLang="en-US" sz="2000" dirty="0">
              <a:solidFill>
                <a:srgbClr val="0B1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F1C3702F-0229-4F69-AC04-93C0703A0EC2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número de diapositiva 1">
            <a:extLst>
              <a:ext uri="{FF2B5EF4-FFF2-40B4-BE49-F238E27FC236}">
                <a16:creationId xmlns:a16="http://schemas.microsoft.com/office/drawing/2014/main" xmlns="" id="{1174BF2C-616A-420D-B957-F59ADD6B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4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FF8C263-3137-4C95-A18E-9399CBB9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14" y="1131529"/>
            <a:ext cx="6095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BE2D52-F8A9-4610-8A47-E7A4FF7A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37" y="1982450"/>
            <a:ext cx="1094803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3232">
              <a:defRPr/>
            </a:pPr>
            <a:r>
              <a:rPr lang="es-CL" sz="2800" dirty="0">
                <a:solidFill>
                  <a:srgbClr val="7F7F7F"/>
                </a:solidFill>
                <a:latin typeface="Arial" charset="0"/>
                <a:cs typeface="Arial" charset="0"/>
              </a:rPr>
              <a:t>Tema 1: Activos Alternativos - Oportunidades y necesidades</a:t>
            </a:r>
            <a:endParaRPr lang="es-MX" sz="2800" dirty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800" dirty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es-CL" sz="2800" dirty="0">
                <a:solidFill>
                  <a:srgbClr val="7F7F7F"/>
                </a:solidFill>
                <a:latin typeface="Arial" charset="0"/>
                <a:cs typeface="Arial" charset="0"/>
              </a:rPr>
              <a:t>Tema 2: </a:t>
            </a:r>
            <a:r>
              <a:rPr lang="pt-BR" sz="2800" dirty="0">
                <a:solidFill>
                  <a:srgbClr val="7F7F7F"/>
                </a:solidFill>
                <a:latin typeface="Arial" charset="0"/>
                <a:cs typeface="Arial" charset="0"/>
              </a:rPr>
              <a:t>Custodia de </a:t>
            </a:r>
            <a:r>
              <a:rPr lang="pt-BR" sz="2800" dirty="0" err="1">
                <a:solidFill>
                  <a:srgbClr val="7F7F7F"/>
                </a:solidFill>
                <a:latin typeface="Arial" charset="0"/>
                <a:cs typeface="Arial" charset="0"/>
              </a:rPr>
              <a:t>Cuotas</a:t>
            </a:r>
            <a:r>
              <a:rPr lang="pt-BR" sz="2800" dirty="0">
                <a:solidFill>
                  <a:srgbClr val="7F7F7F"/>
                </a:solidFill>
                <a:latin typeface="Arial" charset="0"/>
                <a:cs typeface="Arial" charset="0"/>
              </a:rPr>
              <a:t> de </a:t>
            </a:r>
            <a:r>
              <a:rPr lang="pt-BR" sz="2800" dirty="0" err="1">
                <a:solidFill>
                  <a:srgbClr val="7F7F7F"/>
                </a:solidFill>
                <a:latin typeface="Arial" charset="0"/>
                <a:cs typeface="Arial" charset="0"/>
              </a:rPr>
              <a:t>Fondos</a:t>
            </a:r>
            <a:r>
              <a:rPr lang="pt-BR" sz="2800" dirty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pt-BR" sz="2800" dirty="0" err="1">
                <a:solidFill>
                  <a:srgbClr val="7F7F7F"/>
                </a:solidFill>
                <a:latin typeface="Arial" charset="0"/>
                <a:cs typeface="Arial" charset="0"/>
              </a:rPr>
              <a:t>Extranjeros</a:t>
            </a:r>
            <a:r>
              <a:rPr lang="pt-BR" sz="2800" dirty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s-ES_tradnl" sz="2800" dirty="0">
                <a:solidFill>
                  <a:srgbClr val="00B0F0"/>
                </a:solidFill>
                <a:latin typeface="Arial" charset="0"/>
                <a:cs typeface="Arial" charset="0"/>
              </a:rPr>
              <a:t>Tema 3: Prenda Especial – Nuevo Servicio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xmlns="" id="{9448956F-942C-4BC9-8861-0B35904D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74611" y="5538110"/>
            <a:ext cx="6773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constitución y alzamiento de la prenda es 100% electrónico, lo que permite reducir considerablemente los costos, y su constitución se puede realizar sin necesidad de escrituras públicas o privadas.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6" y="4170740"/>
            <a:ext cx="2868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n-US" sz="4400" b="1" dirty="0">
                <a:solidFill>
                  <a:srgbClr val="AC7B3C"/>
                </a:solidFill>
                <a:latin typeface="+mn-lt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0985" y="4221913"/>
            <a:ext cx="31440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Depositantes</a:t>
            </a:r>
          </a:p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adheridos</a:t>
            </a:r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>
            <a:off x="678432" y="5308235"/>
            <a:ext cx="6005833" cy="0"/>
          </a:xfrm>
          <a:prstGeom prst="line">
            <a:avLst/>
          </a:prstGeom>
          <a:ln>
            <a:solidFill>
              <a:srgbClr val="AC7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545069" y="4015511"/>
            <a:ext cx="2868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n-US" sz="4400" b="1" dirty="0">
                <a:solidFill>
                  <a:srgbClr val="AC7B3C"/>
                </a:solidFill>
                <a:latin typeface="+mn-lt"/>
                <a:cs typeface="Arial" panose="020B0604020202020204" pitchFamily="34" charset="0"/>
              </a:rPr>
              <a:t>+6.000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23250" y="4682978"/>
            <a:ext cx="28202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</a:p>
        </p:txBody>
      </p:sp>
      <p:cxnSp>
        <p:nvCxnSpPr>
          <p:cNvPr id="24" name="Conector recto 23"/>
          <p:cNvCxnSpPr>
            <a:cxnSpLocks/>
          </p:cNvCxnSpPr>
          <p:nvPr/>
        </p:nvCxnSpPr>
        <p:spPr>
          <a:xfrm>
            <a:off x="7167749" y="1372219"/>
            <a:ext cx="0" cy="479005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45374487-A200-4C24-9831-E209CB547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335B524B-2C39-44F0-90AC-21B552579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E31C13BD-0589-4F9B-BAEF-6579E95C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3: Prenda Especial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1626F2B8-3036-404F-A9C2-6098D3FBAEE0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número de diapositiva 1">
            <a:extLst>
              <a:ext uri="{FF2B5EF4-FFF2-40B4-BE49-F238E27FC236}">
                <a16:creationId xmlns:a16="http://schemas.microsoft.com/office/drawing/2014/main" xmlns="" id="{21070E9B-A519-4861-94F2-79135812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14</a:t>
            </a:fld>
            <a:endParaRPr lang="en-US" dirty="0"/>
          </a:p>
        </p:txBody>
      </p:sp>
      <p:sp>
        <p:nvSpPr>
          <p:cNvPr id="42" name="Título 43">
            <a:extLst>
              <a:ext uri="{FF2B5EF4-FFF2-40B4-BE49-F238E27FC236}">
                <a16:creationId xmlns:a16="http://schemas.microsoft.com/office/drawing/2014/main" xmlns="" id="{A9ED236B-E0A0-455E-86E2-0C3BCD1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373" y="1028913"/>
            <a:ext cx="3914468" cy="1528003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Inicio del Servicio:</a:t>
            </a:r>
            <a:b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75EAB684-0B8F-448F-A4CD-ABD5D66E6C90}"/>
              </a:ext>
            </a:extLst>
          </p:cNvPr>
          <p:cNvCxnSpPr>
            <a:cxnSpLocks/>
          </p:cNvCxnSpPr>
          <p:nvPr/>
        </p:nvCxnSpPr>
        <p:spPr>
          <a:xfrm>
            <a:off x="673091" y="3916371"/>
            <a:ext cx="6137907" cy="0"/>
          </a:xfrm>
          <a:prstGeom prst="line">
            <a:avLst/>
          </a:prstGeom>
          <a:ln>
            <a:solidFill>
              <a:srgbClr val="AC7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72D31B1-2D55-41FF-8D23-94E749B21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09" y="1297271"/>
            <a:ext cx="4496710" cy="516892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966E8EE-CD74-406A-BF45-22A0B1B7F701}"/>
              </a:ext>
            </a:extLst>
          </p:cNvPr>
          <p:cNvGrpSpPr/>
          <p:nvPr/>
        </p:nvGrpSpPr>
        <p:grpSpPr>
          <a:xfrm>
            <a:off x="1207245" y="2066274"/>
            <a:ext cx="1726333" cy="663843"/>
            <a:chOff x="383945" y="1863665"/>
            <a:chExt cx="1726333" cy="66384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397A3D64-2119-4F1B-BB01-EBEE1F15A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091" y="1863665"/>
              <a:ext cx="1437187" cy="663843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F92291F8-8A66-48EF-801F-3EB501FEE78E}"/>
                </a:ext>
              </a:extLst>
            </p:cNvPr>
            <p:cNvSpPr/>
            <p:nvPr/>
          </p:nvSpPr>
          <p:spPr>
            <a:xfrm>
              <a:off x="383945" y="2115861"/>
              <a:ext cx="153882" cy="15450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F079AE3F-6998-4318-A90F-6B1F9BCD4AFB}"/>
              </a:ext>
            </a:extLst>
          </p:cNvPr>
          <p:cNvSpPr/>
          <p:nvPr/>
        </p:nvSpPr>
        <p:spPr>
          <a:xfrm>
            <a:off x="1207245" y="3287095"/>
            <a:ext cx="153882" cy="1545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2ACE6713-9295-4F4E-BF00-9249FDEFCEC0}"/>
              </a:ext>
            </a:extLst>
          </p:cNvPr>
          <p:cNvSpPr/>
          <p:nvPr/>
        </p:nvSpPr>
        <p:spPr>
          <a:xfrm>
            <a:off x="2942825" y="1844269"/>
            <a:ext cx="3663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b="1" dirty="0">
                <a:solidFill>
                  <a:srgbClr val="AC7B3C"/>
                </a:solidFill>
                <a:cs typeface="Arial" panose="020B0604020202020204" pitchFamily="34" charset="0"/>
              </a:rPr>
              <a:t>Bancos: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Noviembre 2017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7148F9AF-C4FA-47A1-97BB-DD26A5514977}"/>
              </a:ext>
            </a:extLst>
          </p:cNvPr>
          <p:cNvSpPr/>
          <p:nvPr/>
        </p:nvSpPr>
        <p:spPr>
          <a:xfrm>
            <a:off x="1496391" y="2898799"/>
            <a:ext cx="4506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>
                <a:solidFill>
                  <a:srgbClr val="AC7B3C"/>
                </a:solidFill>
                <a:cs typeface="Arial" panose="020B0604020202020204" pitchFamily="34" charset="0"/>
              </a:rPr>
              <a:t>Depositantes: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2018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2D3BB706-0D45-47E0-9166-9B953EBBFBE7}"/>
              </a:ext>
            </a:extLst>
          </p:cNvPr>
          <p:cNvSpPr txBox="1"/>
          <p:nvPr/>
        </p:nvSpPr>
        <p:spPr>
          <a:xfrm>
            <a:off x="4410185" y="3985545"/>
            <a:ext cx="2868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n-US" sz="4400" b="1" dirty="0">
                <a:solidFill>
                  <a:srgbClr val="AC7B3C"/>
                </a:solidFill>
                <a:latin typeface="+mn-lt"/>
                <a:cs typeface="Arial" panose="020B0604020202020204" pitchFamily="34" charset="0"/>
              </a:rPr>
              <a:t> +2 M USD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B9F31F18-B86C-4573-9C42-6F2285904464}"/>
              </a:ext>
            </a:extLst>
          </p:cNvPr>
          <p:cNvSpPr txBox="1"/>
          <p:nvPr/>
        </p:nvSpPr>
        <p:spPr>
          <a:xfrm>
            <a:off x="4846644" y="4693150"/>
            <a:ext cx="28202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industria</a:t>
            </a:r>
          </a:p>
        </p:txBody>
      </p:sp>
    </p:spTree>
    <p:extLst>
      <p:ext uri="{BB962C8B-B14F-4D97-AF65-F5344CB8AC3E}">
        <p14:creationId xmlns:p14="http://schemas.microsoft.com/office/powerpoint/2010/main" val="220054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7433" y="2011446"/>
            <a:ext cx="1039674" cy="46208"/>
          </a:xfrm>
          <a:custGeom>
            <a:avLst/>
            <a:gdLst/>
            <a:ahLst/>
            <a:cxnLst/>
            <a:rect l="l" t="t" r="r" b="b"/>
            <a:pathLst>
              <a:path w="1714500" h="76200">
                <a:moveTo>
                  <a:pt x="1714500" y="76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3962731" y="2057654"/>
            <a:ext cx="454376" cy="962661"/>
          </a:xfrm>
          <a:custGeom>
            <a:avLst/>
            <a:gdLst/>
            <a:ahLst/>
            <a:cxnLst/>
            <a:rect l="l" t="t" r="r" b="b"/>
            <a:pathLst>
              <a:path w="749300" h="1587500">
                <a:moveTo>
                  <a:pt x="749300" y="0"/>
                </a:moveTo>
                <a:lnTo>
                  <a:pt x="0" y="158750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417107" y="2057654"/>
            <a:ext cx="700818" cy="854843"/>
          </a:xfrm>
          <a:custGeom>
            <a:avLst/>
            <a:gdLst/>
            <a:ahLst/>
            <a:cxnLst/>
            <a:rect l="l" t="t" r="r" b="b"/>
            <a:pathLst>
              <a:path w="1155700" h="1409700">
                <a:moveTo>
                  <a:pt x="0" y="0"/>
                </a:moveTo>
                <a:lnTo>
                  <a:pt x="1155700" y="140970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937292" y="3574809"/>
            <a:ext cx="716220" cy="2056245"/>
          </a:xfrm>
          <a:custGeom>
            <a:avLst/>
            <a:gdLst/>
            <a:ahLst/>
            <a:cxnLst/>
            <a:rect l="l" t="t" r="r" b="b"/>
            <a:pathLst>
              <a:path w="1181100" h="3390900">
                <a:moveTo>
                  <a:pt x="0" y="0"/>
                </a:moveTo>
                <a:lnTo>
                  <a:pt x="1181100" y="3390899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583032" y="3805848"/>
            <a:ext cx="1417038" cy="1648076"/>
          </a:xfrm>
          <a:custGeom>
            <a:avLst/>
            <a:gdLst/>
            <a:ahLst/>
            <a:cxnLst/>
            <a:rect l="l" t="t" r="r" b="b"/>
            <a:pathLst>
              <a:path w="2336800" h="2717800">
                <a:moveTo>
                  <a:pt x="0" y="2717799"/>
                </a:moveTo>
                <a:lnTo>
                  <a:pt x="2336800" y="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298085" y="4414250"/>
            <a:ext cx="2033141" cy="385065"/>
          </a:xfrm>
          <a:custGeom>
            <a:avLst/>
            <a:gdLst/>
            <a:ahLst/>
            <a:cxnLst/>
            <a:rect l="l" t="t" r="r" b="b"/>
            <a:pathLst>
              <a:path w="3352800" h="635000">
                <a:moveTo>
                  <a:pt x="3352800" y="634999"/>
                </a:moveTo>
                <a:lnTo>
                  <a:pt x="0" y="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988171" y="4421951"/>
            <a:ext cx="693116" cy="800934"/>
          </a:xfrm>
          <a:custGeom>
            <a:avLst/>
            <a:gdLst/>
            <a:ahLst/>
            <a:cxnLst/>
            <a:rect l="l" t="t" r="r" b="b"/>
            <a:pathLst>
              <a:path w="1143000" h="1320800">
                <a:moveTo>
                  <a:pt x="1143000" y="0"/>
                </a:moveTo>
                <a:lnTo>
                  <a:pt x="0" y="1320799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681287" y="4421951"/>
            <a:ext cx="523688" cy="901051"/>
          </a:xfrm>
          <a:custGeom>
            <a:avLst/>
            <a:gdLst/>
            <a:ahLst/>
            <a:cxnLst/>
            <a:rect l="l" t="t" r="r" b="b"/>
            <a:pathLst>
              <a:path w="863600" h="1485900">
                <a:moveTo>
                  <a:pt x="863600" y="1485899"/>
                </a:moveTo>
                <a:lnTo>
                  <a:pt x="0" y="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9399843" y="4429653"/>
            <a:ext cx="901051" cy="592999"/>
          </a:xfrm>
          <a:custGeom>
            <a:avLst/>
            <a:gdLst/>
            <a:ahLst/>
            <a:cxnLst/>
            <a:rect l="l" t="t" r="r" b="b"/>
            <a:pathLst>
              <a:path w="1485900" h="977900">
                <a:moveTo>
                  <a:pt x="0" y="977899"/>
                </a:moveTo>
                <a:lnTo>
                  <a:pt x="1485900" y="0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9399843" y="5022652"/>
            <a:ext cx="901051" cy="569896"/>
          </a:xfrm>
          <a:custGeom>
            <a:avLst/>
            <a:gdLst/>
            <a:ahLst/>
            <a:cxnLst/>
            <a:rect l="l" t="t" r="r" b="b"/>
            <a:pathLst>
              <a:path w="1485900" h="939800">
                <a:moveTo>
                  <a:pt x="0" y="0"/>
                </a:moveTo>
                <a:lnTo>
                  <a:pt x="1485900" y="939799"/>
                </a:lnTo>
              </a:path>
            </a:pathLst>
          </a:custGeom>
          <a:ln w="381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168805" y="1456954"/>
            <a:ext cx="300350" cy="1016570"/>
          </a:xfrm>
          <a:custGeom>
            <a:avLst/>
            <a:gdLst/>
            <a:ahLst/>
            <a:cxnLst/>
            <a:rect l="l" t="t" r="r" b="b"/>
            <a:pathLst>
              <a:path w="495300" h="1676400">
                <a:moveTo>
                  <a:pt x="0" y="1676399"/>
                </a:moveTo>
                <a:lnTo>
                  <a:pt x="495300" y="0"/>
                </a:lnTo>
              </a:path>
            </a:pathLst>
          </a:custGeom>
          <a:ln w="38099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9168804" y="2334901"/>
            <a:ext cx="1108986" cy="138623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0" y="228599"/>
                </a:moveTo>
                <a:lnTo>
                  <a:pt x="1828800" y="0"/>
                </a:lnTo>
              </a:path>
            </a:pathLst>
          </a:custGeom>
          <a:ln w="38099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7170319" y="2477375"/>
            <a:ext cx="2002336" cy="138623"/>
          </a:xfrm>
          <a:custGeom>
            <a:avLst/>
            <a:gdLst/>
            <a:ahLst/>
            <a:cxnLst/>
            <a:rect l="l" t="t" r="r" b="b"/>
            <a:pathLst>
              <a:path w="3302000" h="228600">
                <a:moveTo>
                  <a:pt x="0" y="228600"/>
                </a:moveTo>
                <a:lnTo>
                  <a:pt x="3302000" y="0"/>
                </a:lnTo>
              </a:path>
            </a:pathLst>
          </a:custGeom>
          <a:ln w="889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7166468" y="2612147"/>
            <a:ext cx="2233375" cy="2410504"/>
          </a:xfrm>
          <a:custGeom>
            <a:avLst/>
            <a:gdLst/>
            <a:ahLst/>
            <a:cxnLst/>
            <a:rect l="l" t="t" r="r" b="b"/>
            <a:pathLst>
              <a:path w="3683000" h="3975100">
                <a:moveTo>
                  <a:pt x="0" y="0"/>
                </a:moveTo>
                <a:lnTo>
                  <a:pt x="3683000" y="3975100"/>
                </a:lnTo>
              </a:path>
            </a:pathLst>
          </a:custGeom>
          <a:ln w="889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6681287" y="2612147"/>
            <a:ext cx="485181" cy="1809803"/>
          </a:xfrm>
          <a:custGeom>
            <a:avLst/>
            <a:gdLst/>
            <a:ahLst/>
            <a:cxnLst/>
            <a:rect l="l" t="t" r="r" b="b"/>
            <a:pathLst>
              <a:path w="800100" h="2984500">
                <a:moveTo>
                  <a:pt x="800100" y="0"/>
                </a:moveTo>
                <a:lnTo>
                  <a:pt x="0" y="2984500"/>
                </a:lnTo>
              </a:path>
            </a:pathLst>
          </a:custGeom>
          <a:ln w="889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4417108" y="2065355"/>
            <a:ext cx="2749361" cy="546792"/>
          </a:xfrm>
          <a:custGeom>
            <a:avLst/>
            <a:gdLst/>
            <a:ahLst/>
            <a:cxnLst/>
            <a:rect l="l" t="t" r="r" b="b"/>
            <a:pathLst>
              <a:path w="4533900" h="901700">
                <a:moveTo>
                  <a:pt x="4533900" y="901699"/>
                </a:moveTo>
                <a:lnTo>
                  <a:pt x="0" y="0"/>
                </a:lnTo>
              </a:path>
            </a:pathLst>
          </a:custGeom>
          <a:ln w="889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2283850" y="2612147"/>
            <a:ext cx="4882619" cy="2040842"/>
          </a:xfrm>
          <a:custGeom>
            <a:avLst/>
            <a:gdLst/>
            <a:ahLst/>
            <a:cxnLst/>
            <a:rect l="l" t="t" r="r" b="b"/>
            <a:pathLst>
              <a:path w="8051800" h="3365500">
                <a:moveTo>
                  <a:pt x="8051800" y="0"/>
                </a:moveTo>
                <a:lnTo>
                  <a:pt x="0" y="3365500"/>
                </a:lnTo>
              </a:path>
            </a:pathLst>
          </a:custGeom>
          <a:ln w="88900">
            <a:solidFill>
              <a:srgbClr val="CACBD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6447169" y="1895936"/>
            <a:ext cx="1445917" cy="1445917"/>
          </a:xfrm>
          <a:custGeom>
            <a:avLst/>
            <a:gdLst/>
            <a:ahLst/>
            <a:cxnLst/>
            <a:rect l="l" t="t" r="r" b="b"/>
            <a:pathLst>
              <a:path w="2384425" h="2384425">
                <a:moveTo>
                  <a:pt x="1192149" y="0"/>
                </a:moveTo>
                <a:lnTo>
                  <a:pt x="1144274" y="948"/>
                </a:lnTo>
                <a:lnTo>
                  <a:pt x="1096873" y="3769"/>
                </a:lnTo>
                <a:lnTo>
                  <a:pt x="1049982" y="8428"/>
                </a:lnTo>
                <a:lnTo>
                  <a:pt x="1003635" y="14888"/>
                </a:lnTo>
                <a:lnTo>
                  <a:pt x="957869" y="23112"/>
                </a:lnTo>
                <a:lnTo>
                  <a:pt x="912721" y="33067"/>
                </a:lnTo>
                <a:lnTo>
                  <a:pt x="868225" y="44715"/>
                </a:lnTo>
                <a:lnTo>
                  <a:pt x="824418" y="58020"/>
                </a:lnTo>
                <a:lnTo>
                  <a:pt x="781335" y="72948"/>
                </a:lnTo>
                <a:lnTo>
                  <a:pt x="739012" y="89461"/>
                </a:lnTo>
                <a:lnTo>
                  <a:pt x="697486" y="107524"/>
                </a:lnTo>
                <a:lnTo>
                  <a:pt x="656793" y="127101"/>
                </a:lnTo>
                <a:lnTo>
                  <a:pt x="616967" y="148157"/>
                </a:lnTo>
                <a:lnTo>
                  <a:pt x="578045" y="170654"/>
                </a:lnTo>
                <a:lnTo>
                  <a:pt x="540063" y="194558"/>
                </a:lnTo>
                <a:lnTo>
                  <a:pt x="503057" y="219833"/>
                </a:lnTo>
                <a:lnTo>
                  <a:pt x="467063" y="246442"/>
                </a:lnTo>
                <a:lnTo>
                  <a:pt x="432116" y="274350"/>
                </a:lnTo>
                <a:lnTo>
                  <a:pt x="398252" y="303521"/>
                </a:lnTo>
                <a:lnTo>
                  <a:pt x="365508" y="333919"/>
                </a:lnTo>
                <a:lnTo>
                  <a:pt x="333919" y="365508"/>
                </a:lnTo>
                <a:lnTo>
                  <a:pt x="303521" y="398252"/>
                </a:lnTo>
                <a:lnTo>
                  <a:pt x="274350" y="432116"/>
                </a:lnTo>
                <a:lnTo>
                  <a:pt x="246442" y="467063"/>
                </a:lnTo>
                <a:lnTo>
                  <a:pt x="219833" y="503057"/>
                </a:lnTo>
                <a:lnTo>
                  <a:pt x="194558" y="540063"/>
                </a:lnTo>
                <a:lnTo>
                  <a:pt x="170654" y="578045"/>
                </a:lnTo>
                <a:lnTo>
                  <a:pt x="148157" y="616967"/>
                </a:lnTo>
                <a:lnTo>
                  <a:pt x="127101" y="656793"/>
                </a:lnTo>
                <a:lnTo>
                  <a:pt x="107524" y="697486"/>
                </a:lnTo>
                <a:lnTo>
                  <a:pt x="89461" y="739012"/>
                </a:lnTo>
                <a:lnTo>
                  <a:pt x="72948" y="781335"/>
                </a:lnTo>
                <a:lnTo>
                  <a:pt x="58020" y="824418"/>
                </a:lnTo>
                <a:lnTo>
                  <a:pt x="44715" y="868225"/>
                </a:lnTo>
                <a:lnTo>
                  <a:pt x="33067" y="912721"/>
                </a:lnTo>
                <a:lnTo>
                  <a:pt x="23112" y="957869"/>
                </a:lnTo>
                <a:lnTo>
                  <a:pt x="14888" y="1003635"/>
                </a:lnTo>
                <a:lnTo>
                  <a:pt x="8428" y="1049982"/>
                </a:lnTo>
                <a:lnTo>
                  <a:pt x="3769" y="1096873"/>
                </a:lnTo>
                <a:lnTo>
                  <a:pt x="948" y="1144274"/>
                </a:lnTo>
                <a:lnTo>
                  <a:pt x="0" y="1192148"/>
                </a:lnTo>
                <a:lnTo>
                  <a:pt x="948" y="1240023"/>
                </a:lnTo>
                <a:lnTo>
                  <a:pt x="3769" y="1287424"/>
                </a:lnTo>
                <a:lnTo>
                  <a:pt x="8428" y="1334315"/>
                </a:lnTo>
                <a:lnTo>
                  <a:pt x="14888" y="1380662"/>
                </a:lnTo>
                <a:lnTo>
                  <a:pt x="23112" y="1426428"/>
                </a:lnTo>
                <a:lnTo>
                  <a:pt x="33067" y="1471576"/>
                </a:lnTo>
                <a:lnTo>
                  <a:pt x="44715" y="1516072"/>
                </a:lnTo>
                <a:lnTo>
                  <a:pt x="58020" y="1559879"/>
                </a:lnTo>
                <a:lnTo>
                  <a:pt x="72948" y="1602962"/>
                </a:lnTo>
                <a:lnTo>
                  <a:pt x="89461" y="1645285"/>
                </a:lnTo>
                <a:lnTo>
                  <a:pt x="107524" y="1686811"/>
                </a:lnTo>
                <a:lnTo>
                  <a:pt x="127101" y="1727504"/>
                </a:lnTo>
                <a:lnTo>
                  <a:pt x="148157" y="1767330"/>
                </a:lnTo>
                <a:lnTo>
                  <a:pt x="170654" y="1806252"/>
                </a:lnTo>
                <a:lnTo>
                  <a:pt x="194558" y="1844234"/>
                </a:lnTo>
                <a:lnTo>
                  <a:pt x="219833" y="1881240"/>
                </a:lnTo>
                <a:lnTo>
                  <a:pt x="246442" y="1917234"/>
                </a:lnTo>
                <a:lnTo>
                  <a:pt x="274350" y="1952181"/>
                </a:lnTo>
                <a:lnTo>
                  <a:pt x="303521" y="1986045"/>
                </a:lnTo>
                <a:lnTo>
                  <a:pt x="333919" y="2018789"/>
                </a:lnTo>
                <a:lnTo>
                  <a:pt x="365508" y="2050378"/>
                </a:lnTo>
                <a:lnTo>
                  <a:pt x="398252" y="2080776"/>
                </a:lnTo>
                <a:lnTo>
                  <a:pt x="432116" y="2109947"/>
                </a:lnTo>
                <a:lnTo>
                  <a:pt x="467063" y="2137855"/>
                </a:lnTo>
                <a:lnTo>
                  <a:pt x="503057" y="2164464"/>
                </a:lnTo>
                <a:lnTo>
                  <a:pt x="540063" y="2189739"/>
                </a:lnTo>
                <a:lnTo>
                  <a:pt x="578045" y="2213643"/>
                </a:lnTo>
                <a:lnTo>
                  <a:pt x="616967" y="2236140"/>
                </a:lnTo>
                <a:lnTo>
                  <a:pt x="656793" y="2257196"/>
                </a:lnTo>
                <a:lnTo>
                  <a:pt x="697486" y="2276773"/>
                </a:lnTo>
                <a:lnTo>
                  <a:pt x="739012" y="2294836"/>
                </a:lnTo>
                <a:lnTo>
                  <a:pt x="781335" y="2311349"/>
                </a:lnTo>
                <a:lnTo>
                  <a:pt x="824418" y="2326277"/>
                </a:lnTo>
                <a:lnTo>
                  <a:pt x="868225" y="2339582"/>
                </a:lnTo>
                <a:lnTo>
                  <a:pt x="912721" y="2351230"/>
                </a:lnTo>
                <a:lnTo>
                  <a:pt x="957869" y="2361185"/>
                </a:lnTo>
                <a:lnTo>
                  <a:pt x="1003635" y="2369409"/>
                </a:lnTo>
                <a:lnTo>
                  <a:pt x="1049982" y="2375869"/>
                </a:lnTo>
                <a:lnTo>
                  <a:pt x="1096873" y="2380528"/>
                </a:lnTo>
                <a:lnTo>
                  <a:pt x="1144274" y="2383349"/>
                </a:lnTo>
                <a:lnTo>
                  <a:pt x="1192149" y="2384297"/>
                </a:lnTo>
                <a:lnTo>
                  <a:pt x="1240023" y="2383349"/>
                </a:lnTo>
                <a:lnTo>
                  <a:pt x="1287424" y="2380528"/>
                </a:lnTo>
                <a:lnTo>
                  <a:pt x="1334315" y="2375869"/>
                </a:lnTo>
                <a:lnTo>
                  <a:pt x="1380662" y="2369409"/>
                </a:lnTo>
                <a:lnTo>
                  <a:pt x="1426428" y="2361185"/>
                </a:lnTo>
                <a:lnTo>
                  <a:pt x="1471576" y="2351230"/>
                </a:lnTo>
                <a:lnTo>
                  <a:pt x="1516072" y="2339582"/>
                </a:lnTo>
                <a:lnTo>
                  <a:pt x="1559879" y="2326277"/>
                </a:lnTo>
                <a:lnTo>
                  <a:pt x="1602962" y="2311349"/>
                </a:lnTo>
                <a:lnTo>
                  <a:pt x="1645285" y="2294836"/>
                </a:lnTo>
                <a:lnTo>
                  <a:pt x="1686811" y="2276773"/>
                </a:lnTo>
                <a:lnTo>
                  <a:pt x="1727504" y="2257196"/>
                </a:lnTo>
                <a:lnTo>
                  <a:pt x="1767330" y="2236140"/>
                </a:lnTo>
                <a:lnTo>
                  <a:pt x="1806252" y="2213643"/>
                </a:lnTo>
                <a:lnTo>
                  <a:pt x="1844234" y="2189739"/>
                </a:lnTo>
                <a:lnTo>
                  <a:pt x="1881240" y="2164464"/>
                </a:lnTo>
                <a:lnTo>
                  <a:pt x="1917234" y="2137855"/>
                </a:lnTo>
                <a:lnTo>
                  <a:pt x="1952181" y="2109947"/>
                </a:lnTo>
                <a:lnTo>
                  <a:pt x="1986045" y="2080776"/>
                </a:lnTo>
                <a:lnTo>
                  <a:pt x="2018789" y="2050378"/>
                </a:lnTo>
                <a:lnTo>
                  <a:pt x="2050378" y="2018789"/>
                </a:lnTo>
                <a:lnTo>
                  <a:pt x="2080776" y="1986045"/>
                </a:lnTo>
                <a:lnTo>
                  <a:pt x="2109947" y="1952181"/>
                </a:lnTo>
                <a:lnTo>
                  <a:pt x="2137855" y="1917234"/>
                </a:lnTo>
                <a:lnTo>
                  <a:pt x="2164464" y="1881240"/>
                </a:lnTo>
                <a:lnTo>
                  <a:pt x="2189739" y="1844234"/>
                </a:lnTo>
                <a:lnTo>
                  <a:pt x="2213643" y="1806252"/>
                </a:lnTo>
                <a:lnTo>
                  <a:pt x="2236140" y="1767330"/>
                </a:lnTo>
                <a:lnTo>
                  <a:pt x="2257196" y="1727504"/>
                </a:lnTo>
                <a:lnTo>
                  <a:pt x="2276773" y="1686811"/>
                </a:lnTo>
                <a:lnTo>
                  <a:pt x="2294836" y="1645285"/>
                </a:lnTo>
                <a:lnTo>
                  <a:pt x="2311349" y="1602962"/>
                </a:lnTo>
                <a:lnTo>
                  <a:pt x="2326277" y="1559879"/>
                </a:lnTo>
                <a:lnTo>
                  <a:pt x="2339582" y="1516072"/>
                </a:lnTo>
                <a:lnTo>
                  <a:pt x="2351230" y="1471576"/>
                </a:lnTo>
                <a:lnTo>
                  <a:pt x="2361185" y="1426428"/>
                </a:lnTo>
                <a:lnTo>
                  <a:pt x="2369409" y="1380662"/>
                </a:lnTo>
                <a:lnTo>
                  <a:pt x="2375869" y="1334315"/>
                </a:lnTo>
                <a:lnTo>
                  <a:pt x="2380528" y="1287424"/>
                </a:lnTo>
                <a:lnTo>
                  <a:pt x="2383349" y="1240023"/>
                </a:lnTo>
                <a:lnTo>
                  <a:pt x="2384298" y="1192148"/>
                </a:lnTo>
                <a:lnTo>
                  <a:pt x="2383349" y="1144274"/>
                </a:lnTo>
                <a:lnTo>
                  <a:pt x="2380528" y="1096873"/>
                </a:lnTo>
                <a:lnTo>
                  <a:pt x="2375869" y="1049982"/>
                </a:lnTo>
                <a:lnTo>
                  <a:pt x="2369409" y="1003635"/>
                </a:lnTo>
                <a:lnTo>
                  <a:pt x="2361185" y="957869"/>
                </a:lnTo>
                <a:lnTo>
                  <a:pt x="2351230" y="912721"/>
                </a:lnTo>
                <a:lnTo>
                  <a:pt x="2339582" y="868225"/>
                </a:lnTo>
                <a:lnTo>
                  <a:pt x="2326277" y="824418"/>
                </a:lnTo>
                <a:lnTo>
                  <a:pt x="2311349" y="781335"/>
                </a:lnTo>
                <a:lnTo>
                  <a:pt x="2294836" y="739012"/>
                </a:lnTo>
                <a:lnTo>
                  <a:pt x="2276773" y="697486"/>
                </a:lnTo>
                <a:lnTo>
                  <a:pt x="2257196" y="656793"/>
                </a:lnTo>
                <a:lnTo>
                  <a:pt x="2236140" y="616967"/>
                </a:lnTo>
                <a:lnTo>
                  <a:pt x="2213643" y="578045"/>
                </a:lnTo>
                <a:lnTo>
                  <a:pt x="2189739" y="540063"/>
                </a:lnTo>
                <a:lnTo>
                  <a:pt x="2164464" y="503057"/>
                </a:lnTo>
                <a:lnTo>
                  <a:pt x="2137855" y="467063"/>
                </a:lnTo>
                <a:lnTo>
                  <a:pt x="2109947" y="432116"/>
                </a:lnTo>
                <a:lnTo>
                  <a:pt x="2080776" y="398252"/>
                </a:lnTo>
                <a:lnTo>
                  <a:pt x="2050378" y="365508"/>
                </a:lnTo>
                <a:lnTo>
                  <a:pt x="2018789" y="333919"/>
                </a:lnTo>
                <a:lnTo>
                  <a:pt x="1986045" y="303521"/>
                </a:lnTo>
                <a:lnTo>
                  <a:pt x="1952181" y="274350"/>
                </a:lnTo>
                <a:lnTo>
                  <a:pt x="1917234" y="246442"/>
                </a:lnTo>
                <a:lnTo>
                  <a:pt x="1881240" y="219833"/>
                </a:lnTo>
                <a:lnTo>
                  <a:pt x="1844234" y="194558"/>
                </a:lnTo>
                <a:lnTo>
                  <a:pt x="1806252" y="170654"/>
                </a:lnTo>
                <a:lnTo>
                  <a:pt x="1767330" y="148157"/>
                </a:lnTo>
                <a:lnTo>
                  <a:pt x="1727504" y="127101"/>
                </a:lnTo>
                <a:lnTo>
                  <a:pt x="1686811" y="107524"/>
                </a:lnTo>
                <a:lnTo>
                  <a:pt x="1645285" y="89461"/>
                </a:lnTo>
                <a:lnTo>
                  <a:pt x="1602962" y="72948"/>
                </a:lnTo>
                <a:lnTo>
                  <a:pt x="1559879" y="58020"/>
                </a:lnTo>
                <a:lnTo>
                  <a:pt x="1516072" y="44715"/>
                </a:lnTo>
                <a:lnTo>
                  <a:pt x="1471576" y="33067"/>
                </a:lnTo>
                <a:lnTo>
                  <a:pt x="1426428" y="23112"/>
                </a:lnTo>
                <a:lnTo>
                  <a:pt x="1380662" y="14888"/>
                </a:lnTo>
                <a:lnTo>
                  <a:pt x="1334315" y="8428"/>
                </a:lnTo>
                <a:lnTo>
                  <a:pt x="1287424" y="3769"/>
                </a:lnTo>
                <a:lnTo>
                  <a:pt x="1240023" y="948"/>
                </a:lnTo>
                <a:lnTo>
                  <a:pt x="1192149" y="0"/>
                </a:lnTo>
                <a:close/>
              </a:path>
            </a:pathLst>
          </a:custGeom>
          <a:solidFill>
            <a:srgbClr val="FBC6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6420214" y="1874671"/>
            <a:ext cx="1499827" cy="1494051"/>
          </a:xfrm>
          <a:custGeom>
            <a:avLst/>
            <a:gdLst/>
            <a:ahLst/>
            <a:cxnLst/>
            <a:rect l="l" t="t" r="r" b="b"/>
            <a:pathLst>
              <a:path w="2473325" h="2463800">
                <a:moveTo>
                  <a:pt x="1427843" y="2451100"/>
                </a:moveTo>
                <a:lnTo>
                  <a:pt x="1045357" y="2451100"/>
                </a:lnTo>
                <a:lnTo>
                  <a:pt x="1092387" y="2463800"/>
                </a:lnTo>
                <a:lnTo>
                  <a:pt x="1380812" y="2463800"/>
                </a:lnTo>
                <a:lnTo>
                  <a:pt x="1427843" y="2451100"/>
                </a:lnTo>
                <a:close/>
              </a:path>
              <a:path w="2473325" h="2463800">
                <a:moveTo>
                  <a:pt x="1520139" y="25400"/>
                </a:moveTo>
                <a:lnTo>
                  <a:pt x="953062" y="25400"/>
                </a:lnTo>
                <a:lnTo>
                  <a:pt x="819549" y="63500"/>
                </a:lnTo>
                <a:lnTo>
                  <a:pt x="776498" y="88900"/>
                </a:lnTo>
                <a:lnTo>
                  <a:pt x="734229" y="101600"/>
                </a:lnTo>
                <a:lnTo>
                  <a:pt x="692779" y="127000"/>
                </a:lnTo>
                <a:lnTo>
                  <a:pt x="652181" y="139700"/>
                </a:lnTo>
                <a:lnTo>
                  <a:pt x="612469" y="165100"/>
                </a:lnTo>
                <a:lnTo>
                  <a:pt x="573678" y="190500"/>
                </a:lnTo>
                <a:lnTo>
                  <a:pt x="535842" y="215900"/>
                </a:lnTo>
                <a:lnTo>
                  <a:pt x="498996" y="241300"/>
                </a:lnTo>
                <a:lnTo>
                  <a:pt x="463174" y="266700"/>
                </a:lnTo>
                <a:lnTo>
                  <a:pt x="428410" y="292100"/>
                </a:lnTo>
                <a:lnTo>
                  <a:pt x="394739" y="330200"/>
                </a:lnTo>
                <a:lnTo>
                  <a:pt x="362196" y="355600"/>
                </a:lnTo>
                <a:lnTo>
                  <a:pt x="330813" y="393700"/>
                </a:lnTo>
                <a:lnTo>
                  <a:pt x="300627" y="419100"/>
                </a:lnTo>
                <a:lnTo>
                  <a:pt x="271670" y="457200"/>
                </a:lnTo>
                <a:lnTo>
                  <a:pt x="243978" y="495300"/>
                </a:lnTo>
                <a:lnTo>
                  <a:pt x="217586" y="533400"/>
                </a:lnTo>
                <a:lnTo>
                  <a:pt x="192526" y="571500"/>
                </a:lnTo>
                <a:lnTo>
                  <a:pt x="168834" y="609600"/>
                </a:lnTo>
                <a:lnTo>
                  <a:pt x="146544" y="647700"/>
                </a:lnTo>
                <a:lnTo>
                  <a:pt x="125691" y="685800"/>
                </a:lnTo>
                <a:lnTo>
                  <a:pt x="106308" y="736600"/>
                </a:lnTo>
                <a:lnTo>
                  <a:pt x="88431" y="774700"/>
                </a:lnTo>
                <a:lnTo>
                  <a:pt x="72093" y="812800"/>
                </a:lnTo>
                <a:lnTo>
                  <a:pt x="57329" y="863600"/>
                </a:lnTo>
                <a:lnTo>
                  <a:pt x="44173" y="901700"/>
                </a:lnTo>
                <a:lnTo>
                  <a:pt x="32660" y="952500"/>
                </a:lnTo>
                <a:lnTo>
                  <a:pt x="22823" y="990600"/>
                </a:lnTo>
                <a:lnTo>
                  <a:pt x="14698" y="1041400"/>
                </a:lnTo>
                <a:lnTo>
                  <a:pt x="8319" y="1092200"/>
                </a:lnTo>
                <a:lnTo>
                  <a:pt x="3720" y="1143000"/>
                </a:lnTo>
                <a:lnTo>
                  <a:pt x="935" y="1181100"/>
                </a:lnTo>
                <a:lnTo>
                  <a:pt x="0" y="1231900"/>
                </a:lnTo>
                <a:lnTo>
                  <a:pt x="935" y="1282700"/>
                </a:lnTo>
                <a:lnTo>
                  <a:pt x="3720" y="1333500"/>
                </a:lnTo>
                <a:lnTo>
                  <a:pt x="8319" y="1371600"/>
                </a:lnTo>
                <a:lnTo>
                  <a:pt x="14698" y="1422400"/>
                </a:lnTo>
                <a:lnTo>
                  <a:pt x="22823" y="1473200"/>
                </a:lnTo>
                <a:lnTo>
                  <a:pt x="32660" y="1511300"/>
                </a:lnTo>
                <a:lnTo>
                  <a:pt x="44173" y="1562100"/>
                </a:lnTo>
                <a:lnTo>
                  <a:pt x="57329" y="1612900"/>
                </a:lnTo>
                <a:lnTo>
                  <a:pt x="72093" y="1651000"/>
                </a:lnTo>
                <a:lnTo>
                  <a:pt x="88431" y="1689100"/>
                </a:lnTo>
                <a:lnTo>
                  <a:pt x="106308" y="1739900"/>
                </a:lnTo>
                <a:lnTo>
                  <a:pt x="125691" y="1778000"/>
                </a:lnTo>
                <a:lnTo>
                  <a:pt x="146544" y="1816100"/>
                </a:lnTo>
                <a:lnTo>
                  <a:pt x="168834" y="1854200"/>
                </a:lnTo>
                <a:lnTo>
                  <a:pt x="192526" y="1892300"/>
                </a:lnTo>
                <a:lnTo>
                  <a:pt x="217586" y="1930400"/>
                </a:lnTo>
                <a:lnTo>
                  <a:pt x="243978" y="1968500"/>
                </a:lnTo>
                <a:lnTo>
                  <a:pt x="271670" y="2006600"/>
                </a:lnTo>
                <a:lnTo>
                  <a:pt x="300627" y="2044700"/>
                </a:lnTo>
                <a:lnTo>
                  <a:pt x="330813" y="2070100"/>
                </a:lnTo>
                <a:lnTo>
                  <a:pt x="362196" y="2108200"/>
                </a:lnTo>
                <a:lnTo>
                  <a:pt x="394739" y="2133600"/>
                </a:lnTo>
                <a:lnTo>
                  <a:pt x="428410" y="2171700"/>
                </a:lnTo>
                <a:lnTo>
                  <a:pt x="463174" y="2197100"/>
                </a:lnTo>
                <a:lnTo>
                  <a:pt x="498996" y="2222500"/>
                </a:lnTo>
                <a:lnTo>
                  <a:pt x="535842" y="2247900"/>
                </a:lnTo>
                <a:lnTo>
                  <a:pt x="573678" y="2273300"/>
                </a:lnTo>
                <a:lnTo>
                  <a:pt x="612469" y="2298700"/>
                </a:lnTo>
                <a:lnTo>
                  <a:pt x="652181" y="2324100"/>
                </a:lnTo>
                <a:lnTo>
                  <a:pt x="692779" y="2349500"/>
                </a:lnTo>
                <a:lnTo>
                  <a:pt x="734229" y="2362200"/>
                </a:lnTo>
                <a:lnTo>
                  <a:pt x="776498" y="2387600"/>
                </a:lnTo>
                <a:lnTo>
                  <a:pt x="819549" y="2400300"/>
                </a:lnTo>
                <a:lnTo>
                  <a:pt x="998903" y="2451100"/>
                </a:lnTo>
                <a:lnTo>
                  <a:pt x="1474297" y="2451100"/>
                </a:lnTo>
                <a:lnTo>
                  <a:pt x="1653653" y="2400300"/>
                </a:lnTo>
                <a:lnTo>
                  <a:pt x="1696704" y="2387600"/>
                </a:lnTo>
                <a:lnTo>
                  <a:pt x="1717839" y="2374900"/>
                </a:lnTo>
                <a:lnTo>
                  <a:pt x="1092833" y="2374900"/>
                </a:lnTo>
                <a:lnTo>
                  <a:pt x="1046030" y="2362200"/>
                </a:lnTo>
                <a:lnTo>
                  <a:pt x="999852" y="2362200"/>
                </a:lnTo>
                <a:lnTo>
                  <a:pt x="865477" y="2324100"/>
                </a:lnTo>
                <a:lnTo>
                  <a:pt x="822205" y="2298700"/>
                </a:lnTo>
                <a:lnTo>
                  <a:pt x="738180" y="2273300"/>
                </a:lnTo>
                <a:lnTo>
                  <a:pt x="697509" y="2247900"/>
                </a:lnTo>
                <a:lnTo>
                  <a:pt x="657784" y="2222500"/>
                </a:lnTo>
                <a:lnTo>
                  <a:pt x="619047" y="2197100"/>
                </a:lnTo>
                <a:lnTo>
                  <a:pt x="581337" y="2171700"/>
                </a:lnTo>
                <a:lnTo>
                  <a:pt x="544695" y="2146300"/>
                </a:lnTo>
                <a:lnTo>
                  <a:pt x="509160" y="2120900"/>
                </a:lnTo>
                <a:lnTo>
                  <a:pt x="474774" y="2095500"/>
                </a:lnTo>
                <a:lnTo>
                  <a:pt x="441575" y="2057400"/>
                </a:lnTo>
                <a:lnTo>
                  <a:pt x="409604" y="2032000"/>
                </a:lnTo>
                <a:lnTo>
                  <a:pt x="378902" y="1993900"/>
                </a:lnTo>
                <a:lnTo>
                  <a:pt x="349508" y="1955800"/>
                </a:lnTo>
                <a:lnTo>
                  <a:pt x="321463" y="1930400"/>
                </a:lnTo>
                <a:lnTo>
                  <a:pt x="294806" y="1892300"/>
                </a:lnTo>
                <a:lnTo>
                  <a:pt x="269579" y="1854200"/>
                </a:lnTo>
                <a:lnTo>
                  <a:pt x="245820" y="1816100"/>
                </a:lnTo>
                <a:lnTo>
                  <a:pt x="223570" y="1778000"/>
                </a:lnTo>
                <a:lnTo>
                  <a:pt x="202870" y="1727200"/>
                </a:lnTo>
                <a:lnTo>
                  <a:pt x="183759" y="1689100"/>
                </a:lnTo>
                <a:lnTo>
                  <a:pt x="166278" y="1651000"/>
                </a:lnTo>
                <a:lnTo>
                  <a:pt x="150466" y="1600200"/>
                </a:lnTo>
                <a:lnTo>
                  <a:pt x="136364" y="1562100"/>
                </a:lnTo>
                <a:lnTo>
                  <a:pt x="124012" y="1511300"/>
                </a:lnTo>
                <a:lnTo>
                  <a:pt x="113451" y="1473200"/>
                </a:lnTo>
                <a:lnTo>
                  <a:pt x="104719" y="1422400"/>
                </a:lnTo>
                <a:lnTo>
                  <a:pt x="97858" y="1371600"/>
                </a:lnTo>
                <a:lnTo>
                  <a:pt x="92908" y="1333500"/>
                </a:lnTo>
                <a:lnTo>
                  <a:pt x="89908" y="1282700"/>
                </a:lnTo>
                <a:lnTo>
                  <a:pt x="88900" y="1231900"/>
                </a:lnTo>
                <a:lnTo>
                  <a:pt x="89908" y="1181100"/>
                </a:lnTo>
                <a:lnTo>
                  <a:pt x="92908" y="1143000"/>
                </a:lnTo>
                <a:lnTo>
                  <a:pt x="97858" y="1092200"/>
                </a:lnTo>
                <a:lnTo>
                  <a:pt x="104719" y="1041400"/>
                </a:lnTo>
                <a:lnTo>
                  <a:pt x="113451" y="990600"/>
                </a:lnTo>
                <a:lnTo>
                  <a:pt x="124012" y="952500"/>
                </a:lnTo>
                <a:lnTo>
                  <a:pt x="136364" y="901700"/>
                </a:lnTo>
                <a:lnTo>
                  <a:pt x="150466" y="863600"/>
                </a:lnTo>
                <a:lnTo>
                  <a:pt x="166278" y="825500"/>
                </a:lnTo>
                <a:lnTo>
                  <a:pt x="183759" y="774700"/>
                </a:lnTo>
                <a:lnTo>
                  <a:pt x="202870" y="736600"/>
                </a:lnTo>
                <a:lnTo>
                  <a:pt x="223570" y="698500"/>
                </a:lnTo>
                <a:lnTo>
                  <a:pt x="245820" y="660400"/>
                </a:lnTo>
                <a:lnTo>
                  <a:pt x="269579" y="622300"/>
                </a:lnTo>
                <a:lnTo>
                  <a:pt x="294806" y="584200"/>
                </a:lnTo>
                <a:lnTo>
                  <a:pt x="321463" y="546100"/>
                </a:lnTo>
                <a:lnTo>
                  <a:pt x="349508" y="508000"/>
                </a:lnTo>
                <a:lnTo>
                  <a:pt x="378902" y="469900"/>
                </a:lnTo>
                <a:lnTo>
                  <a:pt x="409604" y="444500"/>
                </a:lnTo>
                <a:lnTo>
                  <a:pt x="441575" y="406400"/>
                </a:lnTo>
                <a:lnTo>
                  <a:pt x="474774" y="381000"/>
                </a:lnTo>
                <a:lnTo>
                  <a:pt x="509160" y="342900"/>
                </a:lnTo>
                <a:lnTo>
                  <a:pt x="544695" y="317500"/>
                </a:lnTo>
                <a:lnTo>
                  <a:pt x="581337" y="292100"/>
                </a:lnTo>
                <a:lnTo>
                  <a:pt x="619047" y="266700"/>
                </a:lnTo>
                <a:lnTo>
                  <a:pt x="657784" y="241300"/>
                </a:lnTo>
                <a:lnTo>
                  <a:pt x="697509" y="215900"/>
                </a:lnTo>
                <a:lnTo>
                  <a:pt x="738180" y="203200"/>
                </a:lnTo>
                <a:lnTo>
                  <a:pt x="779759" y="177800"/>
                </a:lnTo>
                <a:lnTo>
                  <a:pt x="865477" y="152400"/>
                </a:lnTo>
                <a:lnTo>
                  <a:pt x="909536" y="127000"/>
                </a:lnTo>
                <a:lnTo>
                  <a:pt x="954341" y="127000"/>
                </a:lnTo>
                <a:lnTo>
                  <a:pt x="1092833" y="88900"/>
                </a:lnTo>
                <a:lnTo>
                  <a:pt x="1696704" y="88900"/>
                </a:lnTo>
                <a:lnTo>
                  <a:pt x="1653653" y="63500"/>
                </a:lnTo>
                <a:lnTo>
                  <a:pt x="1520139" y="25400"/>
                </a:lnTo>
                <a:close/>
              </a:path>
              <a:path w="2473325" h="2463800">
                <a:moveTo>
                  <a:pt x="1696704" y="88900"/>
                </a:moveTo>
                <a:lnTo>
                  <a:pt x="1380366" y="88900"/>
                </a:lnTo>
                <a:lnTo>
                  <a:pt x="1518861" y="127000"/>
                </a:lnTo>
                <a:lnTo>
                  <a:pt x="1563666" y="127000"/>
                </a:lnTo>
                <a:lnTo>
                  <a:pt x="1607725" y="152400"/>
                </a:lnTo>
                <a:lnTo>
                  <a:pt x="1693443" y="177800"/>
                </a:lnTo>
                <a:lnTo>
                  <a:pt x="1735022" y="203200"/>
                </a:lnTo>
                <a:lnTo>
                  <a:pt x="1775694" y="215900"/>
                </a:lnTo>
                <a:lnTo>
                  <a:pt x="1815418" y="241300"/>
                </a:lnTo>
                <a:lnTo>
                  <a:pt x="1854156" y="266700"/>
                </a:lnTo>
                <a:lnTo>
                  <a:pt x="1891865" y="292100"/>
                </a:lnTo>
                <a:lnTo>
                  <a:pt x="1928508" y="317500"/>
                </a:lnTo>
                <a:lnTo>
                  <a:pt x="1964042" y="342900"/>
                </a:lnTo>
                <a:lnTo>
                  <a:pt x="1998428" y="381000"/>
                </a:lnTo>
                <a:lnTo>
                  <a:pt x="2031627" y="406400"/>
                </a:lnTo>
                <a:lnTo>
                  <a:pt x="2063597" y="444500"/>
                </a:lnTo>
                <a:lnTo>
                  <a:pt x="2094299" y="469900"/>
                </a:lnTo>
                <a:lnTo>
                  <a:pt x="2123693" y="508000"/>
                </a:lnTo>
                <a:lnTo>
                  <a:pt x="2151738" y="546100"/>
                </a:lnTo>
                <a:lnTo>
                  <a:pt x="2178394" y="584200"/>
                </a:lnTo>
                <a:lnTo>
                  <a:pt x="2203622" y="622300"/>
                </a:lnTo>
                <a:lnTo>
                  <a:pt x="2227380" y="660400"/>
                </a:lnTo>
                <a:lnTo>
                  <a:pt x="2249629" y="698500"/>
                </a:lnTo>
                <a:lnTo>
                  <a:pt x="2270329" y="736600"/>
                </a:lnTo>
                <a:lnTo>
                  <a:pt x="2289440" y="774700"/>
                </a:lnTo>
                <a:lnTo>
                  <a:pt x="2306921" y="825500"/>
                </a:lnTo>
                <a:lnTo>
                  <a:pt x="2322732" y="863600"/>
                </a:lnTo>
                <a:lnTo>
                  <a:pt x="2336834" y="901700"/>
                </a:lnTo>
                <a:lnTo>
                  <a:pt x="2349185" y="952500"/>
                </a:lnTo>
                <a:lnTo>
                  <a:pt x="2359747" y="990600"/>
                </a:lnTo>
                <a:lnTo>
                  <a:pt x="2368478" y="1041400"/>
                </a:lnTo>
                <a:lnTo>
                  <a:pt x="2375339" y="1092200"/>
                </a:lnTo>
                <a:lnTo>
                  <a:pt x="2380289" y="1143000"/>
                </a:lnTo>
                <a:lnTo>
                  <a:pt x="2383289" y="1181100"/>
                </a:lnTo>
                <a:lnTo>
                  <a:pt x="2384298" y="1231900"/>
                </a:lnTo>
                <a:lnTo>
                  <a:pt x="2383289" y="1282700"/>
                </a:lnTo>
                <a:lnTo>
                  <a:pt x="2380289" y="1333500"/>
                </a:lnTo>
                <a:lnTo>
                  <a:pt x="2375339" y="1371600"/>
                </a:lnTo>
                <a:lnTo>
                  <a:pt x="2368478" y="1422400"/>
                </a:lnTo>
                <a:lnTo>
                  <a:pt x="2359747" y="1473200"/>
                </a:lnTo>
                <a:lnTo>
                  <a:pt x="2349185" y="1511300"/>
                </a:lnTo>
                <a:lnTo>
                  <a:pt x="2336834" y="1562100"/>
                </a:lnTo>
                <a:lnTo>
                  <a:pt x="2322732" y="1600200"/>
                </a:lnTo>
                <a:lnTo>
                  <a:pt x="2306921" y="1651000"/>
                </a:lnTo>
                <a:lnTo>
                  <a:pt x="2289440" y="1689100"/>
                </a:lnTo>
                <a:lnTo>
                  <a:pt x="2270329" y="1727200"/>
                </a:lnTo>
                <a:lnTo>
                  <a:pt x="2249629" y="1778000"/>
                </a:lnTo>
                <a:lnTo>
                  <a:pt x="2227380" y="1816100"/>
                </a:lnTo>
                <a:lnTo>
                  <a:pt x="2203622" y="1854200"/>
                </a:lnTo>
                <a:lnTo>
                  <a:pt x="2178394" y="1892300"/>
                </a:lnTo>
                <a:lnTo>
                  <a:pt x="2151738" y="1930400"/>
                </a:lnTo>
                <a:lnTo>
                  <a:pt x="2123693" y="1955800"/>
                </a:lnTo>
                <a:lnTo>
                  <a:pt x="2094299" y="1993900"/>
                </a:lnTo>
                <a:lnTo>
                  <a:pt x="2063597" y="2032000"/>
                </a:lnTo>
                <a:lnTo>
                  <a:pt x="2031627" y="2057400"/>
                </a:lnTo>
                <a:lnTo>
                  <a:pt x="1998428" y="2095500"/>
                </a:lnTo>
                <a:lnTo>
                  <a:pt x="1964042" y="2120900"/>
                </a:lnTo>
                <a:lnTo>
                  <a:pt x="1928508" y="2146300"/>
                </a:lnTo>
                <a:lnTo>
                  <a:pt x="1891865" y="2171700"/>
                </a:lnTo>
                <a:lnTo>
                  <a:pt x="1854156" y="2197100"/>
                </a:lnTo>
                <a:lnTo>
                  <a:pt x="1815418" y="2222500"/>
                </a:lnTo>
                <a:lnTo>
                  <a:pt x="1775694" y="2247900"/>
                </a:lnTo>
                <a:lnTo>
                  <a:pt x="1735022" y="2273300"/>
                </a:lnTo>
                <a:lnTo>
                  <a:pt x="1650998" y="2298700"/>
                </a:lnTo>
                <a:lnTo>
                  <a:pt x="1607725" y="2324100"/>
                </a:lnTo>
                <a:lnTo>
                  <a:pt x="1473349" y="2362200"/>
                </a:lnTo>
                <a:lnTo>
                  <a:pt x="1427170" y="2362200"/>
                </a:lnTo>
                <a:lnTo>
                  <a:pt x="1380366" y="2374900"/>
                </a:lnTo>
                <a:lnTo>
                  <a:pt x="1717839" y="2374900"/>
                </a:lnTo>
                <a:lnTo>
                  <a:pt x="1738973" y="2362200"/>
                </a:lnTo>
                <a:lnTo>
                  <a:pt x="1780424" y="2349500"/>
                </a:lnTo>
                <a:lnTo>
                  <a:pt x="1821022" y="2324100"/>
                </a:lnTo>
                <a:lnTo>
                  <a:pt x="1860734" y="2298700"/>
                </a:lnTo>
                <a:lnTo>
                  <a:pt x="1899525" y="2273300"/>
                </a:lnTo>
                <a:lnTo>
                  <a:pt x="1937360" y="2247900"/>
                </a:lnTo>
                <a:lnTo>
                  <a:pt x="1974206" y="2222500"/>
                </a:lnTo>
                <a:lnTo>
                  <a:pt x="2010028" y="2197100"/>
                </a:lnTo>
                <a:lnTo>
                  <a:pt x="2044792" y="2171700"/>
                </a:lnTo>
                <a:lnTo>
                  <a:pt x="2078463" y="2133600"/>
                </a:lnTo>
                <a:lnTo>
                  <a:pt x="2111006" y="2108200"/>
                </a:lnTo>
                <a:lnTo>
                  <a:pt x="2142388" y="2070100"/>
                </a:lnTo>
                <a:lnTo>
                  <a:pt x="2172575" y="2044700"/>
                </a:lnTo>
                <a:lnTo>
                  <a:pt x="2201531" y="2006600"/>
                </a:lnTo>
                <a:lnTo>
                  <a:pt x="2229222" y="1968500"/>
                </a:lnTo>
                <a:lnTo>
                  <a:pt x="2255615" y="1930400"/>
                </a:lnTo>
                <a:lnTo>
                  <a:pt x="2280674" y="1892300"/>
                </a:lnTo>
                <a:lnTo>
                  <a:pt x="2304366" y="1854200"/>
                </a:lnTo>
                <a:lnTo>
                  <a:pt x="2326655" y="1816100"/>
                </a:lnTo>
                <a:lnTo>
                  <a:pt x="2347508" y="1778000"/>
                </a:lnTo>
                <a:lnTo>
                  <a:pt x="2366891" y="1739900"/>
                </a:lnTo>
                <a:lnTo>
                  <a:pt x="2384768" y="1689100"/>
                </a:lnTo>
                <a:lnTo>
                  <a:pt x="2401106" y="1651000"/>
                </a:lnTo>
                <a:lnTo>
                  <a:pt x="2415869" y="1612900"/>
                </a:lnTo>
                <a:lnTo>
                  <a:pt x="2429025" y="1562100"/>
                </a:lnTo>
                <a:lnTo>
                  <a:pt x="2440538" y="1511300"/>
                </a:lnTo>
                <a:lnTo>
                  <a:pt x="2450374" y="1473200"/>
                </a:lnTo>
                <a:lnTo>
                  <a:pt x="2458499" y="1422400"/>
                </a:lnTo>
                <a:lnTo>
                  <a:pt x="2464878" y="1371600"/>
                </a:lnTo>
                <a:lnTo>
                  <a:pt x="2469477" y="1333500"/>
                </a:lnTo>
                <a:lnTo>
                  <a:pt x="2472262" y="1282700"/>
                </a:lnTo>
                <a:lnTo>
                  <a:pt x="2473198" y="1231900"/>
                </a:lnTo>
                <a:lnTo>
                  <a:pt x="2472262" y="1181100"/>
                </a:lnTo>
                <a:lnTo>
                  <a:pt x="2469477" y="1143000"/>
                </a:lnTo>
                <a:lnTo>
                  <a:pt x="2464878" y="1092200"/>
                </a:lnTo>
                <a:lnTo>
                  <a:pt x="2458499" y="1041400"/>
                </a:lnTo>
                <a:lnTo>
                  <a:pt x="2450374" y="990600"/>
                </a:lnTo>
                <a:lnTo>
                  <a:pt x="2440538" y="952500"/>
                </a:lnTo>
                <a:lnTo>
                  <a:pt x="2429025" y="901700"/>
                </a:lnTo>
                <a:lnTo>
                  <a:pt x="2415869" y="863600"/>
                </a:lnTo>
                <a:lnTo>
                  <a:pt x="2401106" y="812800"/>
                </a:lnTo>
                <a:lnTo>
                  <a:pt x="2384768" y="774700"/>
                </a:lnTo>
                <a:lnTo>
                  <a:pt x="2366891" y="736600"/>
                </a:lnTo>
                <a:lnTo>
                  <a:pt x="2347508" y="685800"/>
                </a:lnTo>
                <a:lnTo>
                  <a:pt x="2326655" y="647700"/>
                </a:lnTo>
                <a:lnTo>
                  <a:pt x="2304366" y="609600"/>
                </a:lnTo>
                <a:lnTo>
                  <a:pt x="2280674" y="571500"/>
                </a:lnTo>
                <a:lnTo>
                  <a:pt x="2255615" y="533400"/>
                </a:lnTo>
                <a:lnTo>
                  <a:pt x="2229222" y="495300"/>
                </a:lnTo>
                <a:lnTo>
                  <a:pt x="2201531" y="457200"/>
                </a:lnTo>
                <a:lnTo>
                  <a:pt x="2172575" y="419100"/>
                </a:lnTo>
                <a:lnTo>
                  <a:pt x="2142388" y="393700"/>
                </a:lnTo>
                <a:lnTo>
                  <a:pt x="2111006" y="355600"/>
                </a:lnTo>
                <a:lnTo>
                  <a:pt x="2078463" y="330200"/>
                </a:lnTo>
                <a:lnTo>
                  <a:pt x="2044792" y="292100"/>
                </a:lnTo>
                <a:lnTo>
                  <a:pt x="2010028" y="266700"/>
                </a:lnTo>
                <a:lnTo>
                  <a:pt x="1974206" y="241300"/>
                </a:lnTo>
                <a:lnTo>
                  <a:pt x="1937360" y="215900"/>
                </a:lnTo>
                <a:lnTo>
                  <a:pt x="1899525" y="190500"/>
                </a:lnTo>
                <a:lnTo>
                  <a:pt x="1860734" y="165100"/>
                </a:lnTo>
                <a:lnTo>
                  <a:pt x="1821022" y="139700"/>
                </a:lnTo>
                <a:lnTo>
                  <a:pt x="1780424" y="127000"/>
                </a:lnTo>
                <a:lnTo>
                  <a:pt x="1738973" y="101600"/>
                </a:lnTo>
                <a:lnTo>
                  <a:pt x="1696704" y="88900"/>
                </a:lnTo>
                <a:close/>
              </a:path>
              <a:path w="2473325" h="2463800">
                <a:moveTo>
                  <a:pt x="1380812" y="0"/>
                </a:moveTo>
                <a:lnTo>
                  <a:pt x="1092387" y="0"/>
                </a:lnTo>
                <a:lnTo>
                  <a:pt x="998903" y="25400"/>
                </a:lnTo>
                <a:lnTo>
                  <a:pt x="1474297" y="25400"/>
                </a:lnTo>
                <a:lnTo>
                  <a:pt x="1380812" y="0"/>
                </a:lnTo>
                <a:close/>
              </a:path>
            </a:pathLst>
          </a:custGeom>
          <a:solidFill>
            <a:srgbClr val="5B5B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8652956" y="1954804"/>
            <a:ext cx="1038904" cy="1038904"/>
          </a:xfrm>
          <a:custGeom>
            <a:avLst/>
            <a:gdLst/>
            <a:ahLst/>
            <a:cxnLst/>
            <a:rect l="l" t="t" r="r" b="b"/>
            <a:pathLst>
              <a:path w="1713230" h="1713229">
                <a:moveTo>
                  <a:pt x="856386" y="0"/>
                </a:moveTo>
                <a:lnTo>
                  <a:pt x="807863" y="1358"/>
                </a:lnTo>
                <a:lnTo>
                  <a:pt x="760040" y="5384"/>
                </a:lnTo>
                <a:lnTo>
                  <a:pt x="712992" y="12005"/>
                </a:lnTo>
                <a:lnTo>
                  <a:pt x="666790" y="21148"/>
                </a:lnTo>
                <a:lnTo>
                  <a:pt x="621507" y="32741"/>
                </a:lnTo>
                <a:lnTo>
                  <a:pt x="577217" y="46710"/>
                </a:lnTo>
                <a:lnTo>
                  <a:pt x="533993" y="62983"/>
                </a:lnTo>
                <a:lnTo>
                  <a:pt x="491906" y="81487"/>
                </a:lnTo>
                <a:lnTo>
                  <a:pt x="451030" y="102149"/>
                </a:lnTo>
                <a:lnTo>
                  <a:pt x="411438" y="124895"/>
                </a:lnTo>
                <a:lnTo>
                  <a:pt x="373202" y="149654"/>
                </a:lnTo>
                <a:lnTo>
                  <a:pt x="336396" y="176353"/>
                </a:lnTo>
                <a:lnTo>
                  <a:pt x="301093" y="204918"/>
                </a:lnTo>
                <a:lnTo>
                  <a:pt x="267364" y="235276"/>
                </a:lnTo>
                <a:lnTo>
                  <a:pt x="235284" y="267356"/>
                </a:lnTo>
                <a:lnTo>
                  <a:pt x="204924" y="301083"/>
                </a:lnTo>
                <a:lnTo>
                  <a:pt x="176358" y="336386"/>
                </a:lnTo>
                <a:lnTo>
                  <a:pt x="149659" y="373191"/>
                </a:lnTo>
                <a:lnTo>
                  <a:pt x="124899" y="411425"/>
                </a:lnTo>
                <a:lnTo>
                  <a:pt x="102152" y="451016"/>
                </a:lnTo>
                <a:lnTo>
                  <a:pt x="81490" y="491891"/>
                </a:lnTo>
                <a:lnTo>
                  <a:pt x="62985" y="533976"/>
                </a:lnTo>
                <a:lnTo>
                  <a:pt x="46712" y="577200"/>
                </a:lnTo>
                <a:lnTo>
                  <a:pt x="32742" y="621489"/>
                </a:lnTo>
                <a:lnTo>
                  <a:pt x="21149" y="666770"/>
                </a:lnTo>
                <a:lnTo>
                  <a:pt x="12005" y="712970"/>
                </a:lnTo>
                <a:lnTo>
                  <a:pt x="5384" y="760018"/>
                </a:lnTo>
                <a:lnTo>
                  <a:pt x="1358" y="807839"/>
                </a:lnTo>
                <a:lnTo>
                  <a:pt x="0" y="856360"/>
                </a:lnTo>
                <a:lnTo>
                  <a:pt x="1358" y="904884"/>
                </a:lnTo>
                <a:lnTo>
                  <a:pt x="5384" y="952706"/>
                </a:lnTo>
                <a:lnTo>
                  <a:pt x="12005" y="999755"/>
                </a:lnTo>
                <a:lnTo>
                  <a:pt x="21149" y="1045957"/>
                </a:lnTo>
                <a:lnTo>
                  <a:pt x="32742" y="1091239"/>
                </a:lnTo>
                <a:lnTo>
                  <a:pt x="46712" y="1135529"/>
                </a:lnTo>
                <a:lnTo>
                  <a:pt x="62985" y="1178754"/>
                </a:lnTo>
                <a:lnTo>
                  <a:pt x="81490" y="1220841"/>
                </a:lnTo>
                <a:lnTo>
                  <a:pt x="102152" y="1261716"/>
                </a:lnTo>
                <a:lnTo>
                  <a:pt x="124899" y="1301309"/>
                </a:lnTo>
                <a:lnTo>
                  <a:pt x="149659" y="1339544"/>
                </a:lnTo>
                <a:lnTo>
                  <a:pt x="176358" y="1376350"/>
                </a:lnTo>
                <a:lnTo>
                  <a:pt x="204924" y="1411654"/>
                </a:lnTo>
                <a:lnTo>
                  <a:pt x="235284" y="1445382"/>
                </a:lnTo>
                <a:lnTo>
                  <a:pt x="267364" y="1477463"/>
                </a:lnTo>
                <a:lnTo>
                  <a:pt x="301093" y="1507822"/>
                </a:lnTo>
                <a:lnTo>
                  <a:pt x="336396" y="1536388"/>
                </a:lnTo>
                <a:lnTo>
                  <a:pt x="373202" y="1563087"/>
                </a:lnTo>
                <a:lnTo>
                  <a:pt x="411438" y="1587847"/>
                </a:lnTo>
                <a:lnTo>
                  <a:pt x="451030" y="1610594"/>
                </a:lnTo>
                <a:lnTo>
                  <a:pt x="491906" y="1631257"/>
                </a:lnTo>
                <a:lnTo>
                  <a:pt x="533993" y="1649761"/>
                </a:lnTo>
                <a:lnTo>
                  <a:pt x="577217" y="1666034"/>
                </a:lnTo>
                <a:lnTo>
                  <a:pt x="621507" y="1680004"/>
                </a:lnTo>
                <a:lnTo>
                  <a:pt x="666790" y="1691597"/>
                </a:lnTo>
                <a:lnTo>
                  <a:pt x="712992" y="1700741"/>
                </a:lnTo>
                <a:lnTo>
                  <a:pt x="760040" y="1707362"/>
                </a:lnTo>
                <a:lnTo>
                  <a:pt x="807863" y="1711389"/>
                </a:lnTo>
                <a:lnTo>
                  <a:pt x="856386" y="1712747"/>
                </a:lnTo>
                <a:lnTo>
                  <a:pt x="904909" y="1711389"/>
                </a:lnTo>
                <a:lnTo>
                  <a:pt x="952731" y="1707362"/>
                </a:lnTo>
                <a:lnTo>
                  <a:pt x="999780" y="1700741"/>
                </a:lnTo>
                <a:lnTo>
                  <a:pt x="1045981" y="1691597"/>
                </a:lnTo>
                <a:lnTo>
                  <a:pt x="1091263" y="1680004"/>
                </a:lnTo>
                <a:lnTo>
                  <a:pt x="1135553" y="1666034"/>
                </a:lnTo>
                <a:lnTo>
                  <a:pt x="1178777" y="1649761"/>
                </a:lnTo>
                <a:lnTo>
                  <a:pt x="1220864" y="1631257"/>
                </a:lnTo>
                <a:lnTo>
                  <a:pt x="1261739" y="1610594"/>
                </a:lnTo>
                <a:lnTo>
                  <a:pt x="1301330" y="1587847"/>
                </a:lnTo>
                <a:lnTo>
                  <a:pt x="1339565" y="1563087"/>
                </a:lnTo>
                <a:lnTo>
                  <a:pt x="1376371" y="1536388"/>
                </a:lnTo>
                <a:lnTo>
                  <a:pt x="1411674" y="1507822"/>
                </a:lnTo>
                <a:lnTo>
                  <a:pt x="1445402" y="1477463"/>
                </a:lnTo>
                <a:lnTo>
                  <a:pt x="1477481" y="1445382"/>
                </a:lnTo>
                <a:lnTo>
                  <a:pt x="1507840" y="1411654"/>
                </a:lnTo>
                <a:lnTo>
                  <a:pt x="1536405" y="1376350"/>
                </a:lnTo>
                <a:lnTo>
                  <a:pt x="1563104" y="1339544"/>
                </a:lnTo>
                <a:lnTo>
                  <a:pt x="1587863" y="1301309"/>
                </a:lnTo>
                <a:lnTo>
                  <a:pt x="1610610" y="1261716"/>
                </a:lnTo>
                <a:lnTo>
                  <a:pt x="1631272" y="1220841"/>
                </a:lnTo>
                <a:lnTo>
                  <a:pt x="1649776" y="1178754"/>
                </a:lnTo>
                <a:lnTo>
                  <a:pt x="1666049" y="1135529"/>
                </a:lnTo>
                <a:lnTo>
                  <a:pt x="1680018" y="1091239"/>
                </a:lnTo>
                <a:lnTo>
                  <a:pt x="1691611" y="1045957"/>
                </a:lnTo>
                <a:lnTo>
                  <a:pt x="1700754" y="999755"/>
                </a:lnTo>
                <a:lnTo>
                  <a:pt x="1707375" y="952706"/>
                </a:lnTo>
                <a:lnTo>
                  <a:pt x="1711401" y="904884"/>
                </a:lnTo>
                <a:lnTo>
                  <a:pt x="1712760" y="856360"/>
                </a:lnTo>
                <a:lnTo>
                  <a:pt x="1711401" y="807839"/>
                </a:lnTo>
                <a:lnTo>
                  <a:pt x="1707375" y="760018"/>
                </a:lnTo>
                <a:lnTo>
                  <a:pt x="1700754" y="712970"/>
                </a:lnTo>
                <a:lnTo>
                  <a:pt x="1691611" y="666770"/>
                </a:lnTo>
                <a:lnTo>
                  <a:pt x="1680018" y="621489"/>
                </a:lnTo>
                <a:lnTo>
                  <a:pt x="1666049" y="577200"/>
                </a:lnTo>
                <a:lnTo>
                  <a:pt x="1649776" y="533976"/>
                </a:lnTo>
                <a:lnTo>
                  <a:pt x="1631272" y="491891"/>
                </a:lnTo>
                <a:lnTo>
                  <a:pt x="1610610" y="451016"/>
                </a:lnTo>
                <a:lnTo>
                  <a:pt x="1587863" y="411425"/>
                </a:lnTo>
                <a:lnTo>
                  <a:pt x="1563104" y="373191"/>
                </a:lnTo>
                <a:lnTo>
                  <a:pt x="1536405" y="336386"/>
                </a:lnTo>
                <a:lnTo>
                  <a:pt x="1507840" y="301083"/>
                </a:lnTo>
                <a:lnTo>
                  <a:pt x="1477481" y="267356"/>
                </a:lnTo>
                <a:lnTo>
                  <a:pt x="1445402" y="235276"/>
                </a:lnTo>
                <a:lnTo>
                  <a:pt x="1411674" y="204918"/>
                </a:lnTo>
                <a:lnTo>
                  <a:pt x="1376371" y="176353"/>
                </a:lnTo>
                <a:lnTo>
                  <a:pt x="1339565" y="149654"/>
                </a:lnTo>
                <a:lnTo>
                  <a:pt x="1301330" y="124895"/>
                </a:lnTo>
                <a:lnTo>
                  <a:pt x="1261739" y="102149"/>
                </a:lnTo>
                <a:lnTo>
                  <a:pt x="1220864" y="81487"/>
                </a:lnTo>
                <a:lnTo>
                  <a:pt x="1178777" y="62983"/>
                </a:lnTo>
                <a:lnTo>
                  <a:pt x="1135553" y="46710"/>
                </a:lnTo>
                <a:lnTo>
                  <a:pt x="1091263" y="32741"/>
                </a:lnTo>
                <a:lnTo>
                  <a:pt x="1045981" y="21148"/>
                </a:lnTo>
                <a:lnTo>
                  <a:pt x="999780" y="12005"/>
                </a:lnTo>
                <a:lnTo>
                  <a:pt x="952731" y="5384"/>
                </a:lnTo>
                <a:lnTo>
                  <a:pt x="904909" y="1358"/>
                </a:lnTo>
                <a:lnTo>
                  <a:pt x="856386" y="0"/>
                </a:lnTo>
                <a:close/>
              </a:path>
            </a:pathLst>
          </a:custGeom>
          <a:solidFill>
            <a:srgbClr val="6B83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/>
          <p:nvPr/>
        </p:nvSpPr>
        <p:spPr>
          <a:xfrm>
            <a:off x="8629852" y="1931700"/>
            <a:ext cx="1085112" cy="1085112"/>
          </a:xfrm>
          <a:custGeom>
            <a:avLst/>
            <a:gdLst/>
            <a:ahLst/>
            <a:cxnLst/>
            <a:rect l="l" t="t" r="r" b="b"/>
            <a:pathLst>
              <a:path w="1789430" h="1789429">
                <a:moveTo>
                  <a:pt x="894486" y="0"/>
                </a:moveTo>
                <a:lnTo>
                  <a:pt x="847053" y="1242"/>
                </a:lnTo>
                <a:lnTo>
                  <a:pt x="800256" y="4927"/>
                </a:lnTo>
                <a:lnTo>
                  <a:pt x="754157" y="10993"/>
                </a:lnTo>
                <a:lnTo>
                  <a:pt x="708820" y="19377"/>
                </a:lnTo>
                <a:lnTo>
                  <a:pt x="664306" y="30017"/>
                </a:lnTo>
                <a:lnTo>
                  <a:pt x="620678" y="42851"/>
                </a:lnTo>
                <a:lnTo>
                  <a:pt x="577997" y="57817"/>
                </a:lnTo>
                <a:lnTo>
                  <a:pt x="536327" y="74852"/>
                </a:lnTo>
                <a:lnTo>
                  <a:pt x="495729" y="93893"/>
                </a:lnTo>
                <a:lnTo>
                  <a:pt x="456266" y="114879"/>
                </a:lnTo>
                <a:lnTo>
                  <a:pt x="418000" y="137748"/>
                </a:lnTo>
                <a:lnTo>
                  <a:pt x="380993" y="162437"/>
                </a:lnTo>
                <a:lnTo>
                  <a:pt x="345308" y="188883"/>
                </a:lnTo>
                <a:lnTo>
                  <a:pt x="311007" y="217025"/>
                </a:lnTo>
                <a:lnTo>
                  <a:pt x="278152" y="246800"/>
                </a:lnTo>
                <a:lnTo>
                  <a:pt x="246806" y="278145"/>
                </a:lnTo>
                <a:lnTo>
                  <a:pt x="217030" y="310999"/>
                </a:lnTo>
                <a:lnTo>
                  <a:pt x="188888" y="345300"/>
                </a:lnTo>
                <a:lnTo>
                  <a:pt x="162441" y="380985"/>
                </a:lnTo>
                <a:lnTo>
                  <a:pt x="137752" y="417991"/>
                </a:lnTo>
                <a:lnTo>
                  <a:pt x="114883" y="456256"/>
                </a:lnTo>
                <a:lnTo>
                  <a:pt x="93896" y="495719"/>
                </a:lnTo>
                <a:lnTo>
                  <a:pt x="74854" y="536316"/>
                </a:lnTo>
                <a:lnTo>
                  <a:pt x="57819" y="577986"/>
                </a:lnTo>
                <a:lnTo>
                  <a:pt x="42853" y="620666"/>
                </a:lnTo>
                <a:lnTo>
                  <a:pt x="30018" y="664294"/>
                </a:lnTo>
                <a:lnTo>
                  <a:pt x="19378" y="708808"/>
                </a:lnTo>
                <a:lnTo>
                  <a:pt x="10993" y="754145"/>
                </a:lnTo>
                <a:lnTo>
                  <a:pt x="4927" y="800243"/>
                </a:lnTo>
                <a:lnTo>
                  <a:pt x="1242" y="847040"/>
                </a:lnTo>
                <a:lnTo>
                  <a:pt x="0" y="894473"/>
                </a:lnTo>
                <a:lnTo>
                  <a:pt x="1242" y="941906"/>
                </a:lnTo>
                <a:lnTo>
                  <a:pt x="4927" y="988703"/>
                </a:lnTo>
                <a:lnTo>
                  <a:pt x="10993" y="1034801"/>
                </a:lnTo>
                <a:lnTo>
                  <a:pt x="19378" y="1080138"/>
                </a:lnTo>
                <a:lnTo>
                  <a:pt x="30018" y="1124651"/>
                </a:lnTo>
                <a:lnTo>
                  <a:pt x="42853" y="1168279"/>
                </a:lnTo>
                <a:lnTo>
                  <a:pt x="57819" y="1210959"/>
                </a:lnTo>
                <a:lnTo>
                  <a:pt x="74854" y="1252628"/>
                </a:lnTo>
                <a:lnTo>
                  <a:pt x="93896" y="1293225"/>
                </a:lnTo>
                <a:lnTo>
                  <a:pt x="114883" y="1332687"/>
                </a:lnTo>
                <a:lnTo>
                  <a:pt x="137752" y="1370952"/>
                </a:lnTo>
                <a:lnTo>
                  <a:pt x="162441" y="1407958"/>
                </a:lnTo>
                <a:lnTo>
                  <a:pt x="188888" y="1443642"/>
                </a:lnTo>
                <a:lnTo>
                  <a:pt x="217030" y="1477941"/>
                </a:lnTo>
                <a:lnTo>
                  <a:pt x="246806" y="1510795"/>
                </a:lnTo>
                <a:lnTo>
                  <a:pt x="278152" y="1542140"/>
                </a:lnTo>
                <a:lnTo>
                  <a:pt x="311007" y="1571914"/>
                </a:lnTo>
                <a:lnTo>
                  <a:pt x="345308" y="1600056"/>
                </a:lnTo>
                <a:lnTo>
                  <a:pt x="380993" y="1626501"/>
                </a:lnTo>
                <a:lnTo>
                  <a:pt x="418000" y="1651189"/>
                </a:lnTo>
                <a:lnTo>
                  <a:pt x="456266" y="1674057"/>
                </a:lnTo>
                <a:lnTo>
                  <a:pt x="495729" y="1695043"/>
                </a:lnTo>
                <a:lnTo>
                  <a:pt x="536327" y="1714084"/>
                </a:lnTo>
                <a:lnTo>
                  <a:pt x="577997" y="1731118"/>
                </a:lnTo>
                <a:lnTo>
                  <a:pt x="620678" y="1746084"/>
                </a:lnTo>
                <a:lnTo>
                  <a:pt x="664306" y="1758917"/>
                </a:lnTo>
                <a:lnTo>
                  <a:pt x="708820" y="1769557"/>
                </a:lnTo>
                <a:lnTo>
                  <a:pt x="754157" y="1777941"/>
                </a:lnTo>
                <a:lnTo>
                  <a:pt x="800256" y="1784007"/>
                </a:lnTo>
                <a:lnTo>
                  <a:pt x="847053" y="1787692"/>
                </a:lnTo>
                <a:lnTo>
                  <a:pt x="894486" y="1788934"/>
                </a:lnTo>
                <a:lnTo>
                  <a:pt x="941919" y="1787692"/>
                </a:lnTo>
                <a:lnTo>
                  <a:pt x="988716" y="1784007"/>
                </a:lnTo>
                <a:lnTo>
                  <a:pt x="1034814" y="1777941"/>
                </a:lnTo>
                <a:lnTo>
                  <a:pt x="1080151" y="1769557"/>
                </a:lnTo>
                <a:lnTo>
                  <a:pt x="1124665" y="1758917"/>
                </a:lnTo>
                <a:lnTo>
                  <a:pt x="1168293" y="1746084"/>
                </a:lnTo>
                <a:lnTo>
                  <a:pt x="1210973" y="1731118"/>
                </a:lnTo>
                <a:lnTo>
                  <a:pt x="1252643" y="1714084"/>
                </a:lnTo>
                <a:lnTo>
                  <a:pt x="1255521" y="1712734"/>
                </a:lnTo>
                <a:lnTo>
                  <a:pt x="894486" y="1712734"/>
                </a:lnTo>
                <a:lnTo>
                  <a:pt x="846406" y="1711345"/>
                </a:lnTo>
                <a:lnTo>
                  <a:pt x="799058" y="1707229"/>
                </a:lnTo>
                <a:lnTo>
                  <a:pt x="752518" y="1700463"/>
                </a:lnTo>
                <a:lnTo>
                  <a:pt x="706864" y="1691124"/>
                </a:lnTo>
                <a:lnTo>
                  <a:pt x="662170" y="1679288"/>
                </a:lnTo>
                <a:lnTo>
                  <a:pt x="618516" y="1665032"/>
                </a:lnTo>
                <a:lnTo>
                  <a:pt x="575976" y="1648434"/>
                </a:lnTo>
                <a:lnTo>
                  <a:pt x="534629" y="1629568"/>
                </a:lnTo>
                <a:lnTo>
                  <a:pt x="494550" y="1608513"/>
                </a:lnTo>
                <a:lnTo>
                  <a:pt x="455817" y="1585345"/>
                </a:lnTo>
                <a:lnTo>
                  <a:pt x="418506" y="1560140"/>
                </a:lnTo>
                <a:lnTo>
                  <a:pt x="382694" y="1532977"/>
                </a:lnTo>
                <a:lnTo>
                  <a:pt x="348458" y="1503930"/>
                </a:lnTo>
                <a:lnTo>
                  <a:pt x="315874" y="1473077"/>
                </a:lnTo>
                <a:lnTo>
                  <a:pt x="285019" y="1440495"/>
                </a:lnTo>
                <a:lnTo>
                  <a:pt x="255971" y="1406261"/>
                </a:lnTo>
                <a:lnTo>
                  <a:pt x="228805" y="1370450"/>
                </a:lnTo>
                <a:lnTo>
                  <a:pt x="203599" y="1333141"/>
                </a:lnTo>
                <a:lnTo>
                  <a:pt x="180430" y="1294409"/>
                </a:lnTo>
                <a:lnTo>
                  <a:pt x="159373" y="1254331"/>
                </a:lnTo>
                <a:lnTo>
                  <a:pt x="140506" y="1212984"/>
                </a:lnTo>
                <a:lnTo>
                  <a:pt x="123906" y="1170445"/>
                </a:lnTo>
                <a:lnTo>
                  <a:pt x="109649" y="1126791"/>
                </a:lnTo>
                <a:lnTo>
                  <a:pt x="97812" y="1082098"/>
                </a:lnTo>
                <a:lnTo>
                  <a:pt x="88471" y="1036443"/>
                </a:lnTo>
                <a:lnTo>
                  <a:pt x="81705" y="989903"/>
                </a:lnTo>
                <a:lnTo>
                  <a:pt x="77589" y="942554"/>
                </a:lnTo>
                <a:lnTo>
                  <a:pt x="76200" y="894473"/>
                </a:lnTo>
                <a:lnTo>
                  <a:pt x="77589" y="846392"/>
                </a:lnTo>
                <a:lnTo>
                  <a:pt x="81705" y="799043"/>
                </a:lnTo>
                <a:lnTo>
                  <a:pt x="88471" y="752503"/>
                </a:lnTo>
                <a:lnTo>
                  <a:pt x="97812" y="706848"/>
                </a:lnTo>
                <a:lnTo>
                  <a:pt x="109649" y="662154"/>
                </a:lnTo>
                <a:lnTo>
                  <a:pt x="123906" y="618499"/>
                </a:lnTo>
                <a:lnTo>
                  <a:pt x="140506" y="575960"/>
                </a:lnTo>
                <a:lnTo>
                  <a:pt x="159373" y="534613"/>
                </a:lnTo>
                <a:lnTo>
                  <a:pt x="180430" y="494535"/>
                </a:lnTo>
                <a:lnTo>
                  <a:pt x="203599" y="455802"/>
                </a:lnTo>
                <a:lnTo>
                  <a:pt x="228805" y="418492"/>
                </a:lnTo>
                <a:lnTo>
                  <a:pt x="255971" y="382681"/>
                </a:lnTo>
                <a:lnTo>
                  <a:pt x="285019" y="348445"/>
                </a:lnTo>
                <a:lnTo>
                  <a:pt x="315874" y="315863"/>
                </a:lnTo>
                <a:lnTo>
                  <a:pt x="348458" y="285009"/>
                </a:lnTo>
                <a:lnTo>
                  <a:pt x="382694" y="255962"/>
                </a:lnTo>
                <a:lnTo>
                  <a:pt x="418506" y="228798"/>
                </a:lnTo>
                <a:lnTo>
                  <a:pt x="455817" y="203593"/>
                </a:lnTo>
                <a:lnTo>
                  <a:pt x="494550" y="180424"/>
                </a:lnTo>
                <a:lnTo>
                  <a:pt x="534629" y="159368"/>
                </a:lnTo>
                <a:lnTo>
                  <a:pt x="575976" y="140502"/>
                </a:lnTo>
                <a:lnTo>
                  <a:pt x="618516" y="123903"/>
                </a:lnTo>
                <a:lnTo>
                  <a:pt x="662170" y="109646"/>
                </a:lnTo>
                <a:lnTo>
                  <a:pt x="706864" y="97810"/>
                </a:lnTo>
                <a:lnTo>
                  <a:pt x="752518" y="88471"/>
                </a:lnTo>
                <a:lnTo>
                  <a:pt x="799058" y="81704"/>
                </a:lnTo>
                <a:lnTo>
                  <a:pt x="846406" y="77589"/>
                </a:lnTo>
                <a:lnTo>
                  <a:pt x="894486" y="76200"/>
                </a:lnTo>
                <a:lnTo>
                  <a:pt x="1255517" y="76200"/>
                </a:lnTo>
                <a:lnTo>
                  <a:pt x="1252643" y="74852"/>
                </a:lnTo>
                <a:lnTo>
                  <a:pt x="1210973" y="57817"/>
                </a:lnTo>
                <a:lnTo>
                  <a:pt x="1168293" y="42851"/>
                </a:lnTo>
                <a:lnTo>
                  <a:pt x="1124665" y="30017"/>
                </a:lnTo>
                <a:lnTo>
                  <a:pt x="1080151" y="19377"/>
                </a:lnTo>
                <a:lnTo>
                  <a:pt x="1034814" y="10993"/>
                </a:lnTo>
                <a:lnTo>
                  <a:pt x="988716" y="4927"/>
                </a:lnTo>
                <a:lnTo>
                  <a:pt x="941919" y="1242"/>
                </a:lnTo>
                <a:lnTo>
                  <a:pt x="894486" y="0"/>
                </a:lnTo>
                <a:close/>
              </a:path>
              <a:path w="1789430" h="1789429">
                <a:moveTo>
                  <a:pt x="1255517" y="76200"/>
                </a:moveTo>
                <a:lnTo>
                  <a:pt x="894486" y="76200"/>
                </a:lnTo>
                <a:lnTo>
                  <a:pt x="942565" y="77589"/>
                </a:lnTo>
                <a:lnTo>
                  <a:pt x="989913" y="81704"/>
                </a:lnTo>
                <a:lnTo>
                  <a:pt x="1036453" y="88471"/>
                </a:lnTo>
                <a:lnTo>
                  <a:pt x="1082108" y="97810"/>
                </a:lnTo>
                <a:lnTo>
                  <a:pt x="1126800" y="109646"/>
                </a:lnTo>
                <a:lnTo>
                  <a:pt x="1170455" y="123903"/>
                </a:lnTo>
                <a:lnTo>
                  <a:pt x="1212994" y="140502"/>
                </a:lnTo>
                <a:lnTo>
                  <a:pt x="1254341" y="159368"/>
                </a:lnTo>
                <a:lnTo>
                  <a:pt x="1294419" y="180424"/>
                </a:lnTo>
                <a:lnTo>
                  <a:pt x="1333151" y="203593"/>
                </a:lnTo>
                <a:lnTo>
                  <a:pt x="1370462" y="228798"/>
                </a:lnTo>
                <a:lnTo>
                  <a:pt x="1406273" y="255962"/>
                </a:lnTo>
                <a:lnTo>
                  <a:pt x="1440509" y="285009"/>
                </a:lnTo>
                <a:lnTo>
                  <a:pt x="1473092" y="315863"/>
                </a:lnTo>
                <a:lnTo>
                  <a:pt x="1503945" y="348445"/>
                </a:lnTo>
                <a:lnTo>
                  <a:pt x="1532993" y="382681"/>
                </a:lnTo>
                <a:lnTo>
                  <a:pt x="1560158" y="418492"/>
                </a:lnTo>
                <a:lnTo>
                  <a:pt x="1585363" y="455802"/>
                </a:lnTo>
                <a:lnTo>
                  <a:pt x="1608533" y="494535"/>
                </a:lnTo>
                <a:lnTo>
                  <a:pt x="1629589" y="534613"/>
                </a:lnTo>
                <a:lnTo>
                  <a:pt x="1648455" y="575960"/>
                </a:lnTo>
                <a:lnTo>
                  <a:pt x="1665055" y="618499"/>
                </a:lnTo>
                <a:lnTo>
                  <a:pt x="1679312" y="662154"/>
                </a:lnTo>
                <a:lnTo>
                  <a:pt x="1691148" y="706848"/>
                </a:lnTo>
                <a:lnTo>
                  <a:pt x="1700488" y="752503"/>
                </a:lnTo>
                <a:lnTo>
                  <a:pt x="1707254" y="799043"/>
                </a:lnTo>
                <a:lnTo>
                  <a:pt x="1711371" y="846392"/>
                </a:lnTo>
                <a:lnTo>
                  <a:pt x="1712760" y="894473"/>
                </a:lnTo>
                <a:lnTo>
                  <a:pt x="1711371" y="942554"/>
                </a:lnTo>
                <a:lnTo>
                  <a:pt x="1707254" y="989903"/>
                </a:lnTo>
                <a:lnTo>
                  <a:pt x="1700488" y="1036443"/>
                </a:lnTo>
                <a:lnTo>
                  <a:pt x="1691148" y="1082098"/>
                </a:lnTo>
                <a:lnTo>
                  <a:pt x="1679312" y="1126791"/>
                </a:lnTo>
                <a:lnTo>
                  <a:pt x="1665055" y="1170445"/>
                </a:lnTo>
                <a:lnTo>
                  <a:pt x="1648455" y="1212984"/>
                </a:lnTo>
                <a:lnTo>
                  <a:pt x="1629589" y="1254331"/>
                </a:lnTo>
                <a:lnTo>
                  <a:pt x="1608533" y="1294409"/>
                </a:lnTo>
                <a:lnTo>
                  <a:pt x="1585363" y="1333141"/>
                </a:lnTo>
                <a:lnTo>
                  <a:pt x="1560158" y="1370450"/>
                </a:lnTo>
                <a:lnTo>
                  <a:pt x="1532993" y="1406261"/>
                </a:lnTo>
                <a:lnTo>
                  <a:pt x="1503945" y="1440495"/>
                </a:lnTo>
                <a:lnTo>
                  <a:pt x="1473092" y="1473077"/>
                </a:lnTo>
                <a:lnTo>
                  <a:pt x="1440509" y="1503930"/>
                </a:lnTo>
                <a:lnTo>
                  <a:pt x="1406273" y="1532977"/>
                </a:lnTo>
                <a:lnTo>
                  <a:pt x="1370462" y="1560140"/>
                </a:lnTo>
                <a:lnTo>
                  <a:pt x="1333151" y="1585345"/>
                </a:lnTo>
                <a:lnTo>
                  <a:pt x="1294419" y="1608513"/>
                </a:lnTo>
                <a:lnTo>
                  <a:pt x="1254341" y="1629568"/>
                </a:lnTo>
                <a:lnTo>
                  <a:pt x="1212994" y="1648434"/>
                </a:lnTo>
                <a:lnTo>
                  <a:pt x="1170455" y="1665032"/>
                </a:lnTo>
                <a:lnTo>
                  <a:pt x="1126800" y="1679288"/>
                </a:lnTo>
                <a:lnTo>
                  <a:pt x="1082108" y="1691124"/>
                </a:lnTo>
                <a:lnTo>
                  <a:pt x="1036453" y="1700463"/>
                </a:lnTo>
                <a:lnTo>
                  <a:pt x="989913" y="1707229"/>
                </a:lnTo>
                <a:lnTo>
                  <a:pt x="942565" y="1711345"/>
                </a:lnTo>
                <a:lnTo>
                  <a:pt x="894486" y="1712734"/>
                </a:lnTo>
                <a:lnTo>
                  <a:pt x="1255521" y="1712734"/>
                </a:lnTo>
                <a:lnTo>
                  <a:pt x="1293240" y="1695043"/>
                </a:lnTo>
                <a:lnTo>
                  <a:pt x="1332703" y="1674057"/>
                </a:lnTo>
                <a:lnTo>
                  <a:pt x="1370968" y="1651189"/>
                </a:lnTo>
                <a:lnTo>
                  <a:pt x="1407975" y="1626501"/>
                </a:lnTo>
                <a:lnTo>
                  <a:pt x="1443659" y="1600056"/>
                </a:lnTo>
                <a:lnTo>
                  <a:pt x="1477960" y="1571914"/>
                </a:lnTo>
                <a:lnTo>
                  <a:pt x="1510814" y="1542140"/>
                </a:lnTo>
                <a:lnTo>
                  <a:pt x="1542160" y="1510795"/>
                </a:lnTo>
                <a:lnTo>
                  <a:pt x="1571934" y="1477941"/>
                </a:lnTo>
                <a:lnTo>
                  <a:pt x="1600076" y="1443642"/>
                </a:lnTo>
                <a:lnTo>
                  <a:pt x="1626522" y="1407958"/>
                </a:lnTo>
                <a:lnTo>
                  <a:pt x="1651211" y="1370952"/>
                </a:lnTo>
                <a:lnTo>
                  <a:pt x="1674080" y="1332687"/>
                </a:lnTo>
                <a:lnTo>
                  <a:pt x="1695066" y="1293225"/>
                </a:lnTo>
                <a:lnTo>
                  <a:pt x="1714107" y="1252628"/>
                </a:lnTo>
                <a:lnTo>
                  <a:pt x="1731142" y="1210959"/>
                </a:lnTo>
                <a:lnTo>
                  <a:pt x="1746108" y="1168279"/>
                </a:lnTo>
                <a:lnTo>
                  <a:pt x="1758942" y="1124651"/>
                </a:lnTo>
                <a:lnTo>
                  <a:pt x="1769582" y="1080138"/>
                </a:lnTo>
                <a:lnTo>
                  <a:pt x="1777966" y="1034801"/>
                </a:lnTo>
                <a:lnTo>
                  <a:pt x="1784032" y="988703"/>
                </a:lnTo>
                <a:lnTo>
                  <a:pt x="1787717" y="941906"/>
                </a:lnTo>
                <a:lnTo>
                  <a:pt x="1788960" y="894473"/>
                </a:lnTo>
                <a:lnTo>
                  <a:pt x="1787717" y="847040"/>
                </a:lnTo>
                <a:lnTo>
                  <a:pt x="1784032" y="800243"/>
                </a:lnTo>
                <a:lnTo>
                  <a:pt x="1777966" y="754145"/>
                </a:lnTo>
                <a:lnTo>
                  <a:pt x="1769582" y="708808"/>
                </a:lnTo>
                <a:lnTo>
                  <a:pt x="1758942" y="664294"/>
                </a:lnTo>
                <a:lnTo>
                  <a:pt x="1746108" y="620666"/>
                </a:lnTo>
                <a:lnTo>
                  <a:pt x="1731142" y="577986"/>
                </a:lnTo>
                <a:lnTo>
                  <a:pt x="1714107" y="536316"/>
                </a:lnTo>
                <a:lnTo>
                  <a:pt x="1695066" y="495719"/>
                </a:lnTo>
                <a:lnTo>
                  <a:pt x="1674080" y="456256"/>
                </a:lnTo>
                <a:lnTo>
                  <a:pt x="1651211" y="417991"/>
                </a:lnTo>
                <a:lnTo>
                  <a:pt x="1626522" y="380985"/>
                </a:lnTo>
                <a:lnTo>
                  <a:pt x="1600076" y="345300"/>
                </a:lnTo>
                <a:lnTo>
                  <a:pt x="1571934" y="310999"/>
                </a:lnTo>
                <a:lnTo>
                  <a:pt x="1542160" y="278145"/>
                </a:lnTo>
                <a:lnTo>
                  <a:pt x="1510814" y="246800"/>
                </a:lnTo>
                <a:lnTo>
                  <a:pt x="1477960" y="217025"/>
                </a:lnTo>
                <a:lnTo>
                  <a:pt x="1443659" y="188883"/>
                </a:lnTo>
                <a:lnTo>
                  <a:pt x="1407975" y="162437"/>
                </a:lnTo>
                <a:lnTo>
                  <a:pt x="1370968" y="137748"/>
                </a:lnTo>
                <a:lnTo>
                  <a:pt x="1332703" y="114879"/>
                </a:lnTo>
                <a:lnTo>
                  <a:pt x="1293240" y="93893"/>
                </a:lnTo>
                <a:lnTo>
                  <a:pt x="1255517" y="76200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60"/>
          <p:cNvSpPr/>
          <p:nvPr/>
        </p:nvSpPr>
        <p:spPr>
          <a:xfrm>
            <a:off x="8854654" y="4005688"/>
            <a:ext cx="1869850" cy="2016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/>
          <p:nvPr/>
        </p:nvSpPr>
        <p:spPr>
          <a:xfrm>
            <a:off x="5562198" y="3878348"/>
            <a:ext cx="2073557" cy="1869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62"/>
          <p:cNvSpPr/>
          <p:nvPr/>
        </p:nvSpPr>
        <p:spPr>
          <a:xfrm>
            <a:off x="874525" y="1517571"/>
            <a:ext cx="4671046" cy="4542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9054325" y="1037735"/>
            <a:ext cx="831354" cy="831354"/>
          </a:xfrm>
          <a:custGeom>
            <a:avLst/>
            <a:gdLst/>
            <a:ahLst/>
            <a:cxnLst/>
            <a:rect l="l" t="t" r="r" b="b"/>
            <a:pathLst>
              <a:path w="1370965" h="1370964">
                <a:moveTo>
                  <a:pt x="685355" y="0"/>
                </a:moveTo>
                <a:lnTo>
                  <a:pt x="636483" y="1724"/>
                </a:lnTo>
                <a:lnTo>
                  <a:pt x="588526" y="6818"/>
                </a:lnTo>
                <a:lnTo>
                  <a:pt x="541602" y="15166"/>
                </a:lnTo>
                <a:lnTo>
                  <a:pt x="495828" y="26650"/>
                </a:lnTo>
                <a:lnTo>
                  <a:pt x="451320" y="41155"/>
                </a:lnTo>
                <a:lnTo>
                  <a:pt x="408196" y="58562"/>
                </a:lnTo>
                <a:lnTo>
                  <a:pt x="366572" y="78755"/>
                </a:lnTo>
                <a:lnTo>
                  <a:pt x="326565" y="101617"/>
                </a:lnTo>
                <a:lnTo>
                  <a:pt x="288293" y="127031"/>
                </a:lnTo>
                <a:lnTo>
                  <a:pt x="251871" y="154881"/>
                </a:lnTo>
                <a:lnTo>
                  <a:pt x="217417" y="185049"/>
                </a:lnTo>
                <a:lnTo>
                  <a:pt x="185048" y="217419"/>
                </a:lnTo>
                <a:lnTo>
                  <a:pt x="154880" y="251873"/>
                </a:lnTo>
                <a:lnTo>
                  <a:pt x="127030" y="288296"/>
                </a:lnTo>
                <a:lnTo>
                  <a:pt x="101616" y="326569"/>
                </a:lnTo>
                <a:lnTo>
                  <a:pt x="78754" y="366577"/>
                </a:lnTo>
                <a:lnTo>
                  <a:pt x="58561" y="408201"/>
                </a:lnTo>
                <a:lnTo>
                  <a:pt x="41154" y="451326"/>
                </a:lnTo>
                <a:lnTo>
                  <a:pt x="26650" y="495835"/>
                </a:lnTo>
                <a:lnTo>
                  <a:pt x="15166" y="541611"/>
                </a:lnTo>
                <a:lnTo>
                  <a:pt x="6818" y="588536"/>
                </a:lnTo>
                <a:lnTo>
                  <a:pt x="1724" y="636494"/>
                </a:lnTo>
                <a:lnTo>
                  <a:pt x="0" y="685368"/>
                </a:lnTo>
                <a:lnTo>
                  <a:pt x="1724" y="734240"/>
                </a:lnTo>
                <a:lnTo>
                  <a:pt x="6818" y="782197"/>
                </a:lnTo>
                <a:lnTo>
                  <a:pt x="15166" y="829121"/>
                </a:lnTo>
                <a:lnTo>
                  <a:pt x="26650" y="874895"/>
                </a:lnTo>
                <a:lnTo>
                  <a:pt x="41154" y="919402"/>
                </a:lnTo>
                <a:lnTo>
                  <a:pt x="58561" y="962527"/>
                </a:lnTo>
                <a:lnTo>
                  <a:pt x="78754" y="1004150"/>
                </a:lnTo>
                <a:lnTo>
                  <a:pt x="101616" y="1044157"/>
                </a:lnTo>
                <a:lnTo>
                  <a:pt x="127030" y="1082430"/>
                </a:lnTo>
                <a:lnTo>
                  <a:pt x="154880" y="1118852"/>
                </a:lnTo>
                <a:lnTo>
                  <a:pt x="185048" y="1153306"/>
                </a:lnTo>
                <a:lnTo>
                  <a:pt x="217417" y="1185675"/>
                </a:lnTo>
                <a:lnTo>
                  <a:pt x="251871" y="1215843"/>
                </a:lnTo>
                <a:lnTo>
                  <a:pt x="288293" y="1243692"/>
                </a:lnTo>
                <a:lnTo>
                  <a:pt x="326565" y="1269106"/>
                </a:lnTo>
                <a:lnTo>
                  <a:pt x="366572" y="1291968"/>
                </a:lnTo>
                <a:lnTo>
                  <a:pt x="408196" y="1312161"/>
                </a:lnTo>
                <a:lnTo>
                  <a:pt x="451320" y="1329568"/>
                </a:lnTo>
                <a:lnTo>
                  <a:pt x="495828" y="1344072"/>
                </a:lnTo>
                <a:lnTo>
                  <a:pt x="541602" y="1355557"/>
                </a:lnTo>
                <a:lnTo>
                  <a:pt x="588526" y="1363905"/>
                </a:lnTo>
                <a:lnTo>
                  <a:pt x="636483" y="1368999"/>
                </a:lnTo>
                <a:lnTo>
                  <a:pt x="685355" y="1370723"/>
                </a:lnTo>
                <a:lnTo>
                  <a:pt x="734229" y="1368999"/>
                </a:lnTo>
                <a:lnTo>
                  <a:pt x="782187" y="1363905"/>
                </a:lnTo>
                <a:lnTo>
                  <a:pt x="829112" y="1355557"/>
                </a:lnTo>
                <a:lnTo>
                  <a:pt x="874888" y="1344072"/>
                </a:lnTo>
                <a:lnTo>
                  <a:pt x="919396" y="1329568"/>
                </a:lnTo>
                <a:lnTo>
                  <a:pt x="962521" y="1312161"/>
                </a:lnTo>
                <a:lnTo>
                  <a:pt x="1004146" y="1291968"/>
                </a:lnTo>
                <a:lnTo>
                  <a:pt x="1044154" y="1269106"/>
                </a:lnTo>
                <a:lnTo>
                  <a:pt x="1082427" y="1243692"/>
                </a:lnTo>
                <a:lnTo>
                  <a:pt x="1118850" y="1215843"/>
                </a:lnTo>
                <a:lnTo>
                  <a:pt x="1153304" y="1185675"/>
                </a:lnTo>
                <a:lnTo>
                  <a:pt x="1185674" y="1153306"/>
                </a:lnTo>
                <a:lnTo>
                  <a:pt x="1215842" y="1118852"/>
                </a:lnTo>
                <a:lnTo>
                  <a:pt x="1243692" y="1082430"/>
                </a:lnTo>
                <a:lnTo>
                  <a:pt x="1269106" y="1044157"/>
                </a:lnTo>
                <a:lnTo>
                  <a:pt x="1291968" y="1004150"/>
                </a:lnTo>
                <a:lnTo>
                  <a:pt x="1312161" y="962527"/>
                </a:lnTo>
                <a:lnTo>
                  <a:pt x="1329568" y="919402"/>
                </a:lnTo>
                <a:lnTo>
                  <a:pt x="1344072" y="874895"/>
                </a:lnTo>
                <a:lnTo>
                  <a:pt x="1355557" y="829121"/>
                </a:lnTo>
                <a:lnTo>
                  <a:pt x="1363905" y="782197"/>
                </a:lnTo>
                <a:lnTo>
                  <a:pt x="1368999" y="734240"/>
                </a:lnTo>
                <a:lnTo>
                  <a:pt x="1370723" y="685368"/>
                </a:lnTo>
                <a:lnTo>
                  <a:pt x="1368999" y="636494"/>
                </a:lnTo>
                <a:lnTo>
                  <a:pt x="1363905" y="588536"/>
                </a:lnTo>
                <a:lnTo>
                  <a:pt x="1355557" y="541611"/>
                </a:lnTo>
                <a:lnTo>
                  <a:pt x="1344072" y="495835"/>
                </a:lnTo>
                <a:lnTo>
                  <a:pt x="1329568" y="451326"/>
                </a:lnTo>
                <a:lnTo>
                  <a:pt x="1312161" y="408201"/>
                </a:lnTo>
                <a:lnTo>
                  <a:pt x="1291968" y="366577"/>
                </a:lnTo>
                <a:lnTo>
                  <a:pt x="1269106" y="326569"/>
                </a:lnTo>
                <a:lnTo>
                  <a:pt x="1243692" y="288296"/>
                </a:lnTo>
                <a:lnTo>
                  <a:pt x="1215842" y="251873"/>
                </a:lnTo>
                <a:lnTo>
                  <a:pt x="1185674" y="217419"/>
                </a:lnTo>
                <a:lnTo>
                  <a:pt x="1153304" y="185049"/>
                </a:lnTo>
                <a:lnTo>
                  <a:pt x="1118850" y="154881"/>
                </a:lnTo>
                <a:lnTo>
                  <a:pt x="1082427" y="127031"/>
                </a:lnTo>
                <a:lnTo>
                  <a:pt x="1044154" y="101617"/>
                </a:lnTo>
                <a:lnTo>
                  <a:pt x="1004146" y="78755"/>
                </a:lnTo>
                <a:lnTo>
                  <a:pt x="962521" y="58562"/>
                </a:lnTo>
                <a:lnTo>
                  <a:pt x="919396" y="41155"/>
                </a:lnTo>
                <a:lnTo>
                  <a:pt x="874888" y="26650"/>
                </a:lnTo>
                <a:lnTo>
                  <a:pt x="829112" y="15166"/>
                </a:lnTo>
                <a:lnTo>
                  <a:pt x="782187" y="6818"/>
                </a:lnTo>
                <a:lnTo>
                  <a:pt x="734229" y="1724"/>
                </a:lnTo>
                <a:lnTo>
                  <a:pt x="685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9042773" y="1026198"/>
            <a:ext cx="854458" cy="854458"/>
          </a:xfrm>
          <a:custGeom>
            <a:avLst/>
            <a:gdLst/>
            <a:ahLst/>
            <a:cxnLst/>
            <a:rect l="l" t="t" r="r" b="b"/>
            <a:pathLst>
              <a:path w="1409065" h="1409064">
                <a:moveTo>
                  <a:pt x="704405" y="0"/>
                </a:moveTo>
                <a:lnTo>
                  <a:pt x="656249" y="1628"/>
                </a:lnTo>
                <a:lnTo>
                  <a:pt x="608953" y="6442"/>
                </a:lnTo>
                <a:lnTo>
                  <a:pt x="562623" y="14336"/>
                </a:lnTo>
                <a:lnTo>
                  <a:pt x="517364" y="25204"/>
                </a:lnTo>
                <a:lnTo>
                  <a:pt x="473283" y="38942"/>
                </a:lnTo>
                <a:lnTo>
                  <a:pt x="430484" y="55442"/>
                </a:lnTo>
                <a:lnTo>
                  <a:pt x="389073" y="74599"/>
                </a:lnTo>
                <a:lnTo>
                  <a:pt x="349157" y="96308"/>
                </a:lnTo>
                <a:lnTo>
                  <a:pt x="310841" y="120463"/>
                </a:lnTo>
                <a:lnTo>
                  <a:pt x="274231" y="146958"/>
                </a:lnTo>
                <a:lnTo>
                  <a:pt x="239432" y="175688"/>
                </a:lnTo>
                <a:lnTo>
                  <a:pt x="206551" y="206546"/>
                </a:lnTo>
                <a:lnTo>
                  <a:pt x="175692" y="239427"/>
                </a:lnTo>
                <a:lnTo>
                  <a:pt x="146962" y="274226"/>
                </a:lnTo>
                <a:lnTo>
                  <a:pt x="120467" y="310836"/>
                </a:lnTo>
                <a:lnTo>
                  <a:pt x="96311" y="349152"/>
                </a:lnTo>
                <a:lnTo>
                  <a:pt x="74602" y="389068"/>
                </a:lnTo>
                <a:lnTo>
                  <a:pt x="55444" y="430478"/>
                </a:lnTo>
                <a:lnTo>
                  <a:pt x="38943" y="473278"/>
                </a:lnTo>
                <a:lnTo>
                  <a:pt x="25205" y="517360"/>
                </a:lnTo>
                <a:lnTo>
                  <a:pt x="14336" y="562619"/>
                </a:lnTo>
                <a:lnTo>
                  <a:pt x="6442" y="608951"/>
                </a:lnTo>
                <a:lnTo>
                  <a:pt x="1628" y="656248"/>
                </a:lnTo>
                <a:lnTo>
                  <a:pt x="0" y="704405"/>
                </a:lnTo>
                <a:lnTo>
                  <a:pt x="1628" y="752562"/>
                </a:lnTo>
                <a:lnTo>
                  <a:pt x="6442" y="799859"/>
                </a:lnTo>
                <a:lnTo>
                  <a:pt x="14336" y="846191"/>
                </a:lnTo>
                <a:lnTo>
                  <a:pt x="25205" y="891450"/>
                </a:lnTo>
                <a:lnTo>
                  <a:pt x="38943" y="935532"/>
                </a:lnTo>
                <a:lnTo>
                  <a:pt x="55444" y="978332"/>
                </a:lnTo>
                <a:lnTo>
                  <a:pt x="74602" y="1019742"/>
                </a:lnTo>
                <a:lnTo>
                  <a:pt x="96311" y="1059658"/>
                </a:lnTo>
                <a:lnTo>
                  <a:pt x="120467" y="1097974"/>
                </a:lnTo>
                <a:lnTo>
                  <a:pt x="146962" y="1134584"/>
                </a:lnTo>
                <a:lnTo>
                  <a:pt x="175692" y="1169383"/>
                </a:lnTo>
                <a:lnTo>
                  <a:pt x="206551" y="1202264"/>
                </a:lnTo>
                <a:lnTo>
                  <a:pt x="239432" y="1233122"/>
                </a:lnTo>
                <a:lnTo>
                  <a:pt x="274231" y="1261852"/>
                </a:lnTo>
                <a:lnTo>
                  <a:pt x="310841" y="1288347"/>
                </a:lnTo>
                <a:lnTo>
                  <a:pt x="349157" y="1312502"/>
                </a:lnTo>
                <a:lnTo>
                  <a:pt x="389073" y="1334211"/>
                </a:lnTo>
                <a:lnTo>
                  <a:pt x="430484" y="1353368"/>
                </a:lnTo>
                <a:lnTo>
                  <a:pt x="473283" y="1369868"/>
                </a:lnTo>
                <a:lnTo>
                  <a:pt x="517364" y="1383606"/>
                </a:lnTo>
                <a:lnTo>
                  <a:pt x="562623" y="1394474"/>
                </a:lnTo>
                <a:lnTo>
                  <a:pt x="608953" y="1402368"/>
                </a:lnTo>
                <a:lnTo>
                  <a:pt x="656249" y="1407182"/>
                </a:lnTo>
                <a:lnTo>
                  <a:pt x="704405" y="1408811"/>
                </a:lnTo>
                <a:lnTo>
                  <a:pt x="752562" y="1407182"/>
                </a:lnTo>
                <a:lnTo>
                  <a:pt x="799860" y="1402368"/>
                </a:lnTo>
                <a:lnTo>
                  <a:pt x="846191" y="1394474"/>
                </a:lnTo>
                <a:lnTo>
                  <a:pt x="891451" y="1383606"/>
                </a:lnTo>
                <a:lnTo>
                  <a:pt x="932832" y="1370711"/>
                </a:lnTo>
                <a:lnTo>
                  <a:pt x="704405" y="1370711"/>
                </a:lnTo>
                <a:lnTo>
                  <a:pt x="656820" y="1369037"/>
                </a:lnTo>
                <a:lnTo>
                  <a:pt x="610137" y="1364094"/>
                </a:lnTo>
                <a:lnTo>
                  <a:pt x="564471" y="1355992"/>
                </a:lnTo>
                <a:lnTo>
                  <a:pt x="519933" y="1344844"/>
                </a:lnTo>
                <a:lnTo>
                  <a:pt x="476637" y="1330764"/>
                </a:lnTo>
                <a:lnTo>
                  <a:pt x="434694" y="1313865"/>
                </a:lnTo>
                <a:lnTo>
                  <a:pt x="394219" y="1294258"/>
                </a:lnTo>
                <a:lnTo>
                  <a:pt x="355323" y="1272057"/>
                </a:lnTo>
                <a:lnTo>
                  <a:pt x="318119" y="1247374"/>
                </a:lnTo>
                <a:lnTo>
                  <a:pt x="282721" y="1220323"/>
                </a:lnTo>
                <a:lnTo>
                  <a:pt x="249240" y="1191016"/>
                </a:lnTo>
                <a:lnTo>
                  <a:pt x="217790" y="1159565"/>
                </a:lnTo>
                <a:lnTo>
                  <a:pt x="188483" y="1126084"/>
                </a:lnTo>
                <a:lnTo>
                  <a:pt x="161432" y="1090685"/>
                </a:lnTo>
                <a:lnTo>
                  <a:pt x="136750" y="1053481"/>
                </a:lnTo>
                <a:lnTo>
                  <a:pt x="114550" y="1014586"/>
                </a:lnTo>
                <a:lnTo>
                  <a:pt x="94943" y="974110"/>
                </a:lnTo>
                <a:lnTo>
                  <a:pt x="78044" y="932168"/>
                </a:lnTo>
                <a:lnTo>
                  <a:pt x="63965" y="888872"/>
                </a:lnTo>
                <a:lnTo>
                  <a:pt x="52818" y="844335"/>
                </a:lnTo>
                <a:lnTo>
                  <a:pt x="44716" y="798670"/>
                </a:lnTo>
                <a:lnTo>
                  <a:pt x="39772" y="751989"/>
                </a:lnTo>
                <a:lnTo>
                  <a:pt x="38099" y="704405"/>
                </a:lnTo>
                <a:lnTo>
                  <a:pt x="39772" y="656818"/>
                </a:lnTo>
                <a:lnTo>
                  <a:pt x="44716" y="610135"/>
                </a:lnTo>
                <a:lnTo>
                  <a:pt x="52818" y="564467"/>
                </a:lnTo>
                <a:lnTo>
                  <a:pt x="63965" y="519929"/>
                </a:lnTo>
                <a:lnTo>
                  <a:pt x="78044" y="476632"/>
                </a:lnTo>
                <a:lnTo>
                  <a:pt x="94943" y="434689"/>
                </a:lnTo>
                <a:lnTo>
                  <a:pt x="114550" y="394213"/>
                </a:lnTo>
                <a:lnTo>
                  <a:pt x="136750" y="355317"/>
                </a:lnTo>
                <a:lnTo>
                  <a:pt x="161432" y="318114"/>
                </a:lnTo>
                <a:lnTo>
                  <a:pt x="188483" y="282715"/>
                </a:lnTo>
                <a:lnTo>
                  <a:pt x="217790" y="249235"/>
                </a:lnTo>
                <a:lnTo>
                  <a:pt x="249240" y="217785"/>
                </a:lnTo>
                <a:lnTo>
                  <a:pt x="282721" y="188479"/>
                </a:lnTo>
                <a:lnTo>
                  <a:pt x="318119" y="161429"/>
                </a:lnTo>
                <a:lnTo>
                  <a:pt x="355323" y="136747"/>
                </a:lnTo>
                <a:lnTo>
                  <a:pt x="394219" y="114547"/>
                </a:lnTo>
                <a:lnTo>
                  <a:pt x="434694" y="94941"/>
                </a:lnTo>
                <a:lnTo>
                  <a:pt x="476637" y="78043"/>
                </a:lnTo>
                <a:lnTo>
                  <a:pt x="519933" y="63964"/>
                </a:lnTo>
                <a:lnTo>
                  <a:pt x="564471" y="52817"/>
                </a:lnTo>
                <a:lnTo>
                  <a:pt x="610137" y="44716"/>
                </a:lnTo>
                <a:lnTo>
                  <a:pt x="656820" y="39772"/>
                </a:lnTo>
                <a:lnTo>
                  <a:pt x="704405" y="38100"/>
                </a:lnTo>
                <a:lnTo>
                  <a:pt x="932832" y="38100"/>
                </a:lnTo>
                <a:lnTo>
                  <a:pt x="891451" y="25204"/>
                </a:lnTo>
                <a:lnTo>
                  <a:pt x="846191" y="14336"/>
                </a:lnTo>
                <a:lnTo>
                  <a:pt x="799860" y="6442"/>
                </a:lnTo>
                <a:lnTo>
                  <a:pt x="752562" y="1628"/>
                </a:lnTo>
                <a:lnTo>
                  <a:pt x="704405" y="0"/>
                </a:lnTo>
                <a:close/>
              </a:path>
              <a:path w="1409065" h="1409064">
                <a:moveTo>
                  <a:pt x="932832" y="38100"/>
                </a:moveTo>
                <a:lnTo>
                  <a:pt x="704405" y="38100"/>
                </a:lnTo>
                <a:lnTo>
                  <a:pt x="751992" y="39772"/>
                </a:lnTo>
                <a:lnTo>
                  <a:pt x="798676" y="44716"/>
                </a:lnTo>
                <a:lnTo>
                  <a:pt x="844343" y="52817"/>
                </a:lnTo>
                <a:lnTo>
                  <a:pt x="888882" y="63964"/>
                </a:lnTo>
                <a:lnTo>
                  <a:pt x="932180" y="78043"/>
                </a:lnTo>
                <a:lnTo>
                  <a:pt x="974123" y="94941"/>
                </a:lnTo>
                <a:lnTo>
                  <a:pt x="1014600" y="114547"/>
                </a:lnTo>
                <a:lnTo>
                  <a:pt x="1053496" y="136747"/>
                </a:lnTo>
                <a:lnTo>
                  <a:pt x="1090701" y="161429"/>
                </a:lnTo>
                <a:lnTo>
                  <a:pt x="1126100" y="188479"/>
                </a:lnTo>
                <a:lnTo>
                  <a:pt x="1159581" y="217785"/>
                </a:lnTo>
                <a:lnTo>
                  <a:pt x="1191031" y="249235"/>
                </a:lnTo>
                <a:lnTo>
                  <a:pt x="1220339" y="282715"/>
                </a:lnTo>
                <a:lnTo>
                  <a:pt x="1247390" y="318114"/>
                </a:lnTo>
                <a:lnTo>
                  <a:pt x="1272072" y="355317"/>
                </a:lnTo>
                <a:lnTo>
                  <a:pt x="1294273" y="394213"/>
                </a:lnTo>
                <a:lnTo>
                  <a:pt x="1313879" y="434689"/>
                </a:lnTo>
                <a:lnTo>
                  <a:pt x="1330778" y="476632"/>
                </a:lnTo>
                <a:lnTo>
                  <a:pt x="1344858" y="519929"/>
                </a:lnTo>
                <a:lnTo>
                  <a:pt x="1356005" y="564467"/>
                </a:lnTo>
                <a:lnTo>
                  <a:pt x="1364107" y="610135"/>
                </a:lnTo>
                <a:lnTo>
                  <a:pt x="1369050" y="656818"/>
                </a:lnTo>
                <a:lnTo>
                  <a:pt x="1370723" y="704405"/>
                </a:lnTo>
                <a:lnTo>
                  <a:pt x="1369050" y="751989"/>
                </a:lnTo>
                <a:lnTo>
                  <a:pt x="1364107" y="798670"/>
                </a:lnTo>
                <a:lnTo>
                  <a:pt x="1356005" y="844335"/>
                </a:lnTo>
                <a:lnTo>
                  <a:pt x="1344858" y="888872"/>
                </a:lnTo>
                <a:lnTo>
                  <a:pt x="1330778" y="932168"/>
                </a:lnTo>
                <a:lnTo>
                  <a:pt x="1313879" y="974110"/>
                </a:lnTo>
                <a:lnTo>
                  <a:pt x="1294273" y="1014586"/>
                </a:lnTo>
                <a:lnTo>
                  <a:pt x="1272072" y="1053481"/>
                </a:lnTo>
                <a:lnTo>
                  <a:pt x="1247390" y="1090685"/>
                </a:lnTo>
                <a:lnTo>
                  <a:pt x="1220339" y="1126084"/>
                </a:lnTo>
                <a:lnTo>
                  <a:pt x="1191031" y="1159565"/>
                </a:lnTo>
                <a:lnTo>
                  <a:pt x="1159581" y="1191016"/>
                </a:lnTo>
                <a:lnTo>
                  <a:pt x="1126100" y="1220323"/>
                </a:lnTo>
                <a:lnTo>
                  <a:pt x="1090701" y="1247374"/>
                </a:lnTo>
                <a:lnTo>
                  <a:pt x="1053496" y="1272057"/>
                </a:lnTo>
                <a:lnTo>
                  <a:pt x="1014600" y="1294258"/>
                </a:lnTo>
                <a:lnTo>
                  <a:pt x="974123" y="1313865"/>
                </a:lnTo>
                <a:lnTo>
                  <a:pt x="932180" y="1330764"/>
                </a:lnTo>
                <a:lnTo>
                  <a:pt x="888882" y="1344844"/>
                </a:lnTo>
                <a:lnTo>
                  <a:pt x="844343" y="1355992"/>
                </a:lnTo>
                <a:lnTo>
                  <a:pt x="798676" y="1364094"/>
                </a:lnTo>
                <a:lnTo>
                  <a:pt x="751992" y="1369037"/>
                </a:lnTo>
                <a:lnTo>
                  <a:pt x="704405" y="1370711"/>
                </a:lnTo>
                <a:lnTo>
                  <a:pt x="932832" y="1370711"/>
                </a:lnTo>
                <a:lnTo>
                  <a:pt x="978334" y="1353368"/>
                </a:lnTo>
                <a:lnTo>
                  <a:pt x="1019745" y="1334211"/>
                </a:lnTo>
                <a:lnTo>
                  <a:pt x="1059662" y="1312502"/>
                </a:lnTo>
                <a:lnTo>
                  <a:pt x="1097978" y="1288347"/>
                </a:lnTo>
                <a:lnTo>
                  <a:pt x="1134589" y="1261852"/>
                </a:lnTo>
                <a:lnTo>
                  <a:pt x="1169388" y="1233122"/>
                </a:lnTo>
                <a:lnTo>
                  <a:pt x="1202270" y="1202264"/>
                </a:lnTo>
                <a:lnTo>
                  <a:pt x="1233129" y="1169383"/>
                </a:lnTo>
                <a:lnTo>
                  <a:pt x="1261860" y="1134584"/>
                </a:lnTo>
                <a:lnTo>
                  <a:pt x="1288355" y="1097974"/>
                </a:lnTo>
                <a:lnTo>
                  <a:pt x="1312511" y="1059658"/>
                </a:lnTo>
                <a:lnTo>
                  <a:pt x="1334221" y="1019742"/>
                </a:lnTo>
                <a:lnTo>
                  <a:pt x="1353379" y="978332"/>
                </a:lnTo>
                <a:lnTo>
                  <a:pt x="1369880" y="935532"/>
                </a:lnTo>
                <a:lnTo>
                  <a:pt x="1383617" y="891450"/>
                </a:lnTo>
                <a:lnTo>
                  <a:pt x="1394486" y="846191"/>
                </a:lnTo>
                <a:lnTo>
                  <a:pt x="1402381" y="799859"/>
                </a:lnTo>
                <a:lnTo>
                  <a:pt x="1407195" y="752562"/>
                </a:lnTo>
                <a:lnTo>
                  <a:pt x="1408823" y="704405"/>
                </a:lnTo>
                <a:lnTo>
                  <a:pt x="1407195" y="656248"/>
                </a:lnTo>
                <a:lnTo>
                  <a:pt x="1402381" y="608951"/>
                </a:lnTo>
                <a:lnTo>
                  <a:pt x="1394486" y="562619"/>
                </a:lnTo>
                <a:lnTo>
                  <a:pt x="1383617" y="517360"/>
                </a:lnTo>
                <a:lnTo>
                  <a:pt x="1369880" y="473278"/>
                </a:lnTo>
                <a:lnTo>
                  <a:pt x="1353379" y="430478"/>
                </a:lnTo>
                <a:lnTo>
                  <a:pt x="1334221" y="389068"/>
                </a:lnTo>
                <a:lnTo>
                  <a:pt x="1312511" y="349152"/>
                </a:lnTo>
                <a:lnTo>
                  <a:pt x="1288355" y="310836"/>
                </a:lnTo>
                <a:lnTo>
                  <a:pt x="1261860" y="274226"/>
                </a:lnTo>
                <a:lnTo>
                  <a:pt x="1233129" y="239427"/>
                </a:lnTo>
                <a:lnTo>
                  <a:pt x="1202270" y="206546"/>
                </a:lnTo>
                <a:lnTo>
                  <a:pt x="1169388" y="175688"/>
                </a:lnTo>
                <a:lnTo>
                  <a:pt x="1134589" y="146958"/>
                </a:lnTo>
                <a:lnTo>
                  <a:pt x="1097978" y="120463"/>
                </a:lnTo>
                <a:lnTo>
                  <a:pt x="1059662" y="96308"/>
                </a:lnTo>
                <a:lnTo>
                  <a:pt x="1019745" y="74599"/>
                </a:lnTo>
                <a:lnTo>
                  <a:pt x="978334" y="55442"/>
                </a:lnTo>
                <a:lnTo>
                  <a:pt x="935534" y="38942"/>
                </a:lnTo>
                <a:lnTo>
                  <a:pt x="932832" y="38100"/>
                </a:lnTo>
                <a:close/>
              </a:path>
            </a:pathLst>
          </a:custGeom>
          <a:solidFill>
            <a:srgbClr val="5E5E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/>
          <p:nvPr/>
        </p:nvSpPr>
        <p:spPr>
          <a:xfrm>
            <a:off x="9862421" y="1916729"/>
            <a:ext cx="831354" cy="831354"/>
          </a:xfrm>
          <a:custGeom>
            <a:avLst/>
            <a:gdLst/>
            <a:ahLst/>
            <a:cxnLst/>
            <a:rect l="l" t="t" r="r" b="b"/>
            <a:pathLst>
              <a:path w="1370965" h="1370964">
                <a:moveTo>
                  <a:pt x="685355" y="0"/>
                </a:moveTo>
                <a:lnTo>
                  <a:pt x="636483" y="1724"/>
                </a:lnTo>
                <a:lnTo>
                  <a:pt x="588526" y="6818"/>
                </a:lnTo>
                <a:lnTo>
                  <a:pt x="541602" y="15166"/>
                </a:lnTo>
                <a:lnTo>
                  <a:pt x="495828" y="26650"/>
                </a:lnTo>
                <a:lnTo>
                  <a:pt x="451320" y="41154"/>
                </a:lnTo>
                <a:lnTo>
                  <a:pt x="408196" y="58561"/>
                </a:lnTo>
                <a:lnTo>
                  <a:pt x="366572" y="78754"/>
                </a:lnTo>
                <a:lnTo>
                  <a:pt x="326565" y="101616"/>
                </a:lnTo>
                <a:lnTo>
                  <a:pt x="288293" y="127030"/>
                </a:lnTo>
                <a:lnTo>
                  <a:pt x="251871" y="154880"/>
                </a:lnTo>
                <a:lnTo>
                  <a:pt x="217417" y="185048"/>
                </a:lnTo>
                <a:lnTo>
                  <a:pt x="185048" y="217417"/>
                </a:lnTo>
                <a:lnTo>
                  <a:pt x="154880" y="251871"/>
                </a:lnTo>
                <a:lnTo>
                  <a:pt x="127030" y="288293"/>
                </a:lnTo>
                <a:lnTo>
                  <a:pt x="101616" y="326565"/>
                </a:lnTo>
                <a:lnTo>
                  <a:pt x="78754" y="366572"/>
                </a:lnTo>
                <a:lnTo>
                  <a:pt x="58561" y="408196"/>
                </a:lnTo>
                <a:lnTo>
                  <a:pt x="41154" y="451320"/>
                </a:lnTo>
                <a:lnTo>
                  <a:pt x="26650" y="495828"/>
                </a:lnTo>
                <a:lnTo>
                  <a:pt x="15166" y="541602"/>
                </a:lnTo>
                <a:lnTo>
                  <a:pt x="6818" y="588526"/>
                </a:lnTo>
                <a:lnTo>
                  <a:pt x="1724" y="636483"/>
                </a:lnTo>
                <a:lnTo>
                  <a:pt x="0" y="685355"/>
                </a:lnTo>
                <a:lnTo>
                  <a:pt x="1724" y="734229"/>
                </a:lnTo>
                <a:lnTo>
                  <a:pt x="6818" y="782187"/>
                </a:lnTo>
                <a:lnTo>
                  <a:pt x="15166" y="829112"/>
                </a:lnTo>
                <a:lnTo>
                  <a:pt x="26650" y="874888"/>
                </a:lnTo>
                <a:lnTo>
                  <a:pt x="41154" y="919396"/>
                </a:lnTo>
                <a:lnTo>
                  <a:pt x="58561" y="962521"/>
                </a:lnTo>
                <a:lnTo>
                  <a:pt x="78754" y="1004146"/>
                </a:lnTo>
                <a:lnTo>
                  <a:pt x="101616" y="1044154"/>
                </a:lnTo>
                <a:lnTo>
                  <a:pt x="127030" y="1082427"/>
                </a:lnTo>
                <a:lnTo>
                  <a:pt x="154880" y="1118850"/>
                </a:lnTo>
                <a:lnTo>
                  <a:pt x="185048" y="1153304"/>
                </a:lnTo>
                <a:lnTo>
                  <a:pt x="217417" y="1185674"/>
                </a:lnTo>
                <a:lnTo>
                  <a:pt x="251871" y="1215842"/>
                </a:lnTo>
                <a:lnTo>
                  <a:pt x="288293" y="1243692"/>
                </a:lnTo>
                <a:lnTo>
                  <a:pt x="326565" y="1269106"/>
                </a:lnTo>
                <a:lnTo>
                  <a:pt x="366572" y="1291968"/>
                </a:lnTo>
                <a:lnTo>
                  <a:pt x="408196" y="1312161"/>
                </a:lnTo>
                <a:lnTo>
                  <a:pt x="451320" y="1329568"/>
                </a:lnTo>
                <a:lnTo>
                  <a:pt x="495828" y="1344072"/>
                </a:lnTo>
                <a:lnTo>
                  <a:pt x="541602" y="1355557"/>
                </a:lnTo>
                <a:lnTo>
                  <a:pt x="588526" y="1363905"/>
                </a:lnTo>
                <a:lnTo>
                  <a:pt x="636483" y="1368999"/>
                </a:lnTo>
                <a:lnTo>
                  <a:pt x="685355" y="1370723"/>
                </a:lnTo>
                <a:lnTo>
                  <a:pt x="734229" y="1368999"/>
                </a:lnTo>
                <a:lnTo>
                  <a:pt x="782187" y="1363905"/>
                </a:lnTo>
                <a:lnTo>
                  <a:pt x="829112" y="1355557"/>
                </a:lnTo>
                <a:lnTo>
                  <a:pt x="874888" y="1344072"/>
                </a:lnTo>
                <a:lnTo>
                  <a:pt x="919396" y="1329568"/>
                </a:lnTo>
                <a:lnTo>
                  <a:pt x="962521" y="1312161"/>
                </a:lnTo>
                <a:lnTo>
                  <a:pt x="1004146" y="1291968"/>
                </a:lnTo>
                <a:lnTo>
                  <a:pt x="1044154" y="1269106"/>
                </a:lnTo>
                <a:lnTo>
                  <a:pt x="1082427" y="1243692"/>
                </a:lnTo>
                <a:lnTo>
                  <a:pt x="1118850" y="1215842"/>
                </a:lnTo>
                <a:lnTo>
                  <a:pt x="1153304" y="1185674"/>
                </a:lnTo>
                <a:lnTo>
                  <a:pt x="1185674" y="1153304"/>
                </a:lnTo>
                <a:lnTo>
                  <a:pt x="1215842" y="1118850"/>
                </a:lnTo>
                <a:lnTo>
                  <a:pt x="1243692" y="1082427"/>
                </a:lnTo>
                <a:lnTo>
                  <a:pt x="1269106" y="1044154"/>
                </a:lnTo>
                <a:lnTo>
                  <a:pt x="1291968" y="1004146"/>
                </a:lnTo>
                <a:lnTo>
                  <a:pt x="1312161" y="962521"/>
                </a:lnTo>
                <a:lnTo>
                  <a:pt x="1329568" y="919396"/>
                </a:lnTo>
                <a:lnTo>
                  <a:pt x="1344072" y="874888"/>
                </a:lnTo>
                <a:lnTo>
                  <a:pt x="1355557" y="829112"/>
                </a:lnTo>
                <a:lnTo>
                  <a:pt x="1363905" y="782187"/>
                </a:lnTo>
                <a:lnTo>
                  <a:pt x="1368999" y="734229"/>
                </a:lnTo>
                <a:lnTo>
                  <a:pt x="1370723" y="685355"/>
                </a:lnTo>
                <a:lnTo>
                  <a:pt x="1368999" y="636483"/>
                </a:lnTo>
                <a:lnTo>
                  <a:pt x="1363905" y="588526"/>
                </a:lnTo>
                <a:lnTo>
                  <a:pt x="1355557" y="541602"/>
                </a:lnTo>
                <a:lnTo>
                  <a:pt x="1344072" y="495828"/>
                </a:lnTo>
                <a:lnTo>
                  <a:pt x="1329568" y="451320"/>
                </a:lnTo>
                <a:lnTo>
                  <a:pt x="1312161" y="408196"/>
                </a:lnTo>
                <a:lnTo>
                  <a:pt x="1291968" y="366572"/>
                </a:lnTo>
                <a:lnTo>
                  <a:pt x="1269106" y="326565"/>
                </a:lnTo>
                <a:lnTo>
                  <a:pt x="1243692" y="288293"/>
                </a:lnTo>
                <a:lnTo>
                  <a:pt x="1215842" y="251871"/>
                </a:lnTo>
                <a:lnTo>
                  <a:pt x="1185674" y="217417"/>
                </a:lnTo>
                <a:lnTo>
                  <a:pt x="1153304" y="185048"/>
                </a:lnTo>
                <a:lnTo>
                  <a:pt x="1118850" y="154880"/>
                </a:lnTo>
                <a:lnTo>
                  <a:pt x="1082427" y="127030"/>
                </a:lnTo>
                <a:lnTo>
                  <a:pt x="1044154" y="101616"/>
                </a:lnTo>
                <a:lnTo>
                  <a:pt x="1004146" y="78754"/>
                </a:lnTo>
                <a:lnTo>
                  <a:pt x="962521" y="58561"/>
                </a:lnTo>
                <a:lnTo>
                  <a:pt x="919396" y="41154"/>
                </a:lnTo>
                <a:lnTo>
                  <a:pt x="874888" y="26650"/>
                </a:lnTo>
                <a:lnTo>
                  <a:pt x="829112" y="15166"/>
                </a:lnTo>
                <a:lnTo>
                  <a:pt x="782187" y="6818"/>
                </a:lnTo>
                <a:lnTo>
                  <a:pt x="734229" y="1724"/>
                </a:lnTo>
                <a:lnTo>
                  <a:pt x="685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66"/>
          <p:cNvSpPr/>
          <p:nvPr/>
        </p:nvSpPr>
        <p:spPr>
          <a:xfrm>
            <a:off x="9850939" y="1905177"/>
            <a:ext cx="854458" cy="854458"/>
          </a:xfrm>
          <a:custGeom>
            <a:avLst/>
            <a:gdLst/>
            <a:ahLst/>
            <a:cxnLst/>
            <a:rect l="l" t="t" r="r" b="b"/>
            <a:pathLst>
              <a:path w="1409065" h="1409064">
                <a:moveTo>
                  <a:pt x="704418" y="0"/>
                </a:moveTo>
                <a:lnTo>
                  <a:pt x="656260" y="1628"/>
                </a:lnTo>
                <a:lnTo>
                  <a:pt x="608963" y="6442"/>
                </a:lnTo>
                <a:lnTo>
                  <a:pt x="562632" y="14336"/>
                </a:lnTo>
                <a:lnTo>
                  <a:pt x="517372" y="25205"/>
                </a:lnTo>
                <a:lnTo>
                  <a:pt x="473289" y="38943"/>
                </a:lnTo>
                <a:lnTo>
                  <a:pt x="430489" y="55444"/>
                </a:lnTo>
                <a:lnTo>
                  <a:pt x="389078" y="74602"/>
                </a:lnTo>
                <a:lnTo>
                  <a:pt x="349161" y="96311"/>
                </a:lnTo>
                <a:lnTo>
                  <a:pt x="310844" y="120467"/>
                </a:lnTo>
                <a:lnTo>
                  <a:pt x="274234" y="146962"/>
                </a:lnTo>
                <a:lnTo>
                  <a:pt x="239434" y="175692"/>
                </a:lnTo>
                <a:lnTo>
                  <a:pt x="206552" y="206551"/>
                </a:lnTo>
                <a:lnTo>
                  <a:pt x="175693" y="239432"/>
                </a:lnTo>
                <a:lnTo>
                  <a:pt x="146963" y="274231"/>
                </a:lnTo>
                <a:lnTo>
                  <a:pt x="120467" y="310841"/>
                </a:lnTo>
                <a:lnTo>
                  <a:pt x="96312" y="349157"/>
                </a:lnTo>
                <a:lnTo>
                  <a:pt x="74602" y="389073"/>
                </a:lnTo>
                <a:lnTo>
                  <a:pt x="55444" y="430484"/>
                </a:lnTo>
                <a:lnTo>
                  <a:pt x="38943" y="473283"/>
                </a:lnTo>
                <a:lnTo>
                  <a:pt x="25205" y="517364"/>
                </a:lnTo>
                <a:lnTo>
                  <a:pt x="14336" y="562623"/>
                </a:lnTo>
                <a:lnTo>
                  <a:pt x="6442" y="608953"/>
                </a:lnTo>
                <a:lnTo>
                  <a:pt x="1628" y="656249"/>
                </a:lnTo>
                <a:lnTo>
                  <a:pt x="0" y="704405"/>
                </a:lnTo>
                <a:lnTo>
                  <a:pt x="1628" y="752562"/>
                </a:lnTo>
                <a:lnTo>
                  <a:pt x="6442" y="799860"/>
                </a:lnTo>
                <a:lnTo>
                  <a:pt x="14336" y="846191"/>
                </a:lnTo>
                <a:lnTo>
                  <a:pt x="25205" y="891451"/>
                </a:lnTo>
                <a:lnTo>
                  <a:pt x="38943" y="935534"/>
                </a:lnTo>
                <a:lnTo>
                  <a:pt x="55444" y="978334"/>
                </a:lnTo>
                <a:lnTo>
                  <a:pt x="74602" y="1019745"/>
                </a:lnTo>
                <a:lnTo>
                  <a:pt x="96312" y="1059662"/>
                </a:lnTo>
                <a:lnTo>
                  <a:pt x="120467" y="1097978"/>
                </a:lnTo>
                <a:lnTo>
                  <a:pt x="146963" y="1134589"/>
                </a:lnTo>
                <a:lnTo>
                  <a:pt x="175693" y="1169388"/>
                </a:lnTo>
                <a:lnTo>
                  <a:pt x="206552" y="1202270"/>
                </a:lnTo>
                <a:lnTo>
                  <a:pt x="239434" y="1233129"/>
                </a:lnTo>
                <a:lnTo>
                  <a:pt x="274234" y="1261860"/>
                </a:lnTo>
                <a:lnTo>
                  <a:pt x="310844" y="1288355"/>
                </a:lnTo>
                <a:lnTo>
                  <a:pt x="349161" y="1312511"/>
                </a:lnTo>
                <a:lnTo>
                  <a:pt x="389078" y="1334221"/>
                </a:lnTo>
                <a:lnTo>
                  <a:pt x="430489" y="1353379"/>
                </a:lnTo>
                <a:lnTo>
                  <a:pt x="473289" y="1369880"/>
                </a:lnTo>
                <a:lnTo>
                  <a:pt x="517372" y="1383617"/>
                </a:lnTo>
                <a:lnTo>
                  <a:pt x="562632" y="1394486"/>
                </a:lnTo>
                <a:lnTo>
                  <a:pt x="608963" y="1402381"/>
                </a:lnTo>
                <a:lnTo>
                  <a:pt x="656260" y="1407195"/>
                </a:lnTo>
                <a:lnTo>
                  <a:pt x="704418" y="1408823"/>
                </a:lnTo>
                <a:lnTo>
                  <a:pt x="752573" y="1407195"/>
                </a:lnTo>
                <a:lnTo>
                  <a:pt x="799869" y="1402381"/>
                </a:lnTo>
                <a:lnTo>
                  <a:pt x="846200" y="1394486"/>
                </a:lnTo>
                <a:lnTo>
                  <a:pt x="891458" y="1383617"/>
                </a:lnTo>
                <a:lnTo>
                  <a:pt x="932834" y="1370723"/>
                </a:lnTo>
                <a:lnTo>
                  <a:pt x="704418" y="1370723"/>
                </a:lnTo>
                <a:lnTo>
                  <a:pt x="656831" y="1369050"/>
                </a:lnTo>
                <a:lnTo>
                  <a:pt x="610147" y="1364106"/>
                </a:lnTo>
                <a:lnTo>
                  <a:pt x="564479" y="1356004"/>
                </a:lnTo>
                <a:lnTo>
                  <a:pt x="519940" y="1344857"/>
                </a:lnTo>
                <a:lnTo>
                  <a:pt x="476643" y="1330777"/>
                </a:lnTo>
                <a:lnTo>
                  <a:pt x="434699" y="1313877"/>
                </a:lnTo>
                <a:lnTo>
                  <a:pt x="394223" y="1294270"/>
                </a:lnTo>
                <a:lnTo>
                  <a:pt x="355326" y="1272069"/>
                </a:lnTo>
                <a:lnTo>
                  <a:pt x="318122" y="1247386"/>
                </a:lnTo>
                <a:lnTo>
                  <a:pt x="282723" y="1220335"/>
                </a:lnTo>
                <a:lnTo>
                  <a:pt x="249242" y="1191027"/>
                </a:lnTo>
                <a:lnTo>
                  <a:pt x="217791" y="1159576"/>
                </a:lnTo>
                <a:lnTo>
                  <a:pt x="188484" y="1126094"/>
                </a:lnTo>
                <a:lnTo>
                  <a:pt x="161433" y="1090695"/>
                </a:lnTo>
                <a:lnTo>
                  <a:pt x="136751" y="1053491"/>
                </a:lnTo>
                <a:lnTo>
                  <a:pt x="114550" y="1014594"/>
                </a:lnTo>
                <a:lnTo>
                  <a:pt x="94944" y="974118"/>
                </a:lnTo>
                <a:lnTo>
                  <a:pt x="78044" y="932175"/>
                </a:lnTo>
                <a:lnTo>
                  <a:pt x="63965" y="888878"/>
                </a:lnTo>
                <a:lnTo>
                  <a:pt x="52818" y="844340"/>
                </a:lnTo>
                <a:lnTo>
                  <a:pt x="44716" y="798673"/>
                </a:lnTo>
                <a:lnTo>
                  <a:pt x="39772" y="751990"/>
                </a:lnTo>
                <a:lnTo>
                  <a:pt x="38099" y="704405"/>
                </a:lnTo>
                <a:lnTo>
                  <a:pt x="39772" y="656820"/>
                </a:lnTo>
                <a:lnTo>
                  <a:pt x="44716" y="610137"/>
                </a:lnTo>
                <a:lnTo>
                  <a:pt x="52818" y="564471"/>
                </a:lnTo>
                <a:lnTo>
                  <a:pt x="63965" y="519933"/>
                </a:lnTo>
                <a:lnTo>
                  <a:pt x="78044" y="476637"/>
                </a:lnTo>
                <a:lnTo>
                  <a:pt x="94944" y="434694"/>
                </a:lnTo>
                <a:lnTo>
                  <a:pt x="114550" y="394219"/>
                </a:lnTo>
                <a:lnTo>
                  <a:pt x="136751" y="355323"/>
                </a:lnTo>
                <a:lnTo>
                  <a:pt x="161433" y="318119"/>
                </a:lnTo>
                <a:lnTo>
                  <a:pt x="188484" y="282721"/>
                </a:lnTo>
                <a:lnTo>
                  <a:pt x="217791" y="249240"/>
                </a:lnTo>
                <a:lnTo>
                  <a:pt x="249242" y="217790"/>
                </a:lnTo>
                <a:lnTo>
                  <a:pt x="282723" y="188483"/>
                </a:lnTo>
                <a:lnTo>
                  <a:pt x="318122" y="161432"/>
                </a:lnTo>
                <a:lnTo>
                  <a:pt x="355326" y="136750"/>
                </a:lnTo>
                <a:lnTo>
                  <a:pt x="394223" y="114550"/>
                </a:lnTo>
                <a:lnTo>
                  <a:pt x="434699" y="94943"/>
                </a:lnTo>
                <a:lnTo>
                  <a:pt x="476643" y="78044"/>
                </a:lnTo>
                <a:lnTo>
                  <a:pt x="519940" y="63965"/>
                </a:lnTo>
                <a:lnTo>
                  <a:pt x="564479" y="52818"/>
                </a:lnTo>
                <a:lnTo>
                  <a:pt x="610147" y="44716"/>
                </a:lnTo>
                <a:lnTo>
                  <a:pt x="656831" y="39772"/>
                </a:lnTo>
                <a:lnTo>
                  <a:pt x="704418" y="38100"/>
                </a:lnTo>
                <a:lnTo>
                  <a:pt x="932834" y="38100"/>
                </a:lnTo>
                <a:lnTo>
                  <a:pt x="891458" y="25205"/>
                </a:lnTo>
                <a:lnTo>
                  <a:pt x="846200" y="14336"/>
                </a:lnTo>
                <a:lnTo>
                  <a:pt x="799869" y="6442"/>
                </a:lnTo>
                <a:lnTo>
                  <a:pt x="752573" y="1628"/>
                </a:lnTo>
                <a:lnTo>
                  <a:pt x="704418" y="0"/>
                </a:lnTo>
                <a:close/>
              </a:path>
              <a:path w="1409065" h="1409064">
                <a:moveTo>
                  <a:pt x="932834" y="38100"/>
                </a:moveTo>
                <a:lnTo>
                  <a:pt x="704418" y="38100"/>
                </a:lnTo>
                <a:lnTo>
                  <a:pt x="752003" y="39772"/>
                </a:lnTo>
                <a:lnTo>
                  <a:pt x="798685" y="44716"/>
                </a:lnTo>
                <a:lnTo>
                  <a:pt x="844352" y="52818"/>
                </a:lnTo>
                <a:lnTo>
                  <a:pt x="888890" y="63965"/>
                </a:lnTo>
                <a:lnTo>
                  <a:pt x="932186" y="78044"/>
                </a:lnTo>
                <a:lnTo>
                  <a:pt x="974128" y="94943"/>
                </a:lnTo>
                <a:lnTo>
                  <a:pt x="1014604" y="114550"/>
                </a:lnTo>
                <a:lnTo>
                  <a:pt x="1053500" y="136750"/>
                </a:lnTo>
                <a:lnTo>
                  <a:pt x="1090703" y="161432"/>
                </a:lnTo>
                <a:lnTo>
                  <a:pt x="1126102" y="188483"/>
                </a:lnTo>
                <a:lnTo>
                  <a:pt x="1159583" y="217790"/>
                </a:lnTo>
                <a:lnTo>
                  <a:pt x="1191033" y="249240"/>
                </a:lnTo>
                <a:lnTo>
                  <a:pt x="1220340" y="282721"/>
                </a:lnTo>
                <a:lnTo>
                  <a:pt x="1247391" y="318119"/>
                </a:lnTo>
                <a:lnTo>
                  <a:pt x="1272073" y="355323"/>
                </a:lnTo>
                <a:lnTo>
                  <a:pt x="1294273" y="394219"/>
                </a:lnTo>
                <a:lnTo>
                  <a:pt x="1313879" y="434694"/>
                </a:lnTo>
                <a:lnTo>
                  <a:pt x="1330779" y="476637"/>
                </a:lnTo>
                <a:lnTo>
                  <a:pt x="1344858" y="519933"/>
                </a:lnTo>
                <a:lnTo>
                  <a:pt x="1356005" y="564471"/>
                </a:lnTo>
                <a:lnTo>
                  <a:pt x="1364107" y="610137"/>
                </a:lnTo>
                <a:lnTo>
                  <a:pt x="1369050" y="656820"/>
                </a:lnTo>
                <a:lnTo>
                  <a:pt x="1370723" y="704405"/>
                </a:lnTo>
                <a:lnTo>
                  <a:pt x="1369050" y="751990"/>
                </a:lnTo>
                <a:lnTo>
                  <a:pt x="1364107" y="798673"/>
                </a:lnTo>
                <a:lnTo>
                  <a:pt x="1356005" y="844340"/>
                </a:lnTo>
                <a:lnTo>
                  <a:pt x="1344858" y="888878"/>
                </a:lnTo>
                <a:lnTo>
                  <a:pt x="1330779" y="932175"/>
                </a:lnTo>
                <a:lnTo>
                  <a:pt x="1313879" y="974118"/>
                </a:lnTo>
                <a:lnTo>
                  <a:pt x="1294273" y="1014594"/>
                </a:lnTo>
                <a:lnTo>
                  <a:pt x="1272073" y="1053491"/>
                </a:lnTo>
                <a:lnTo>
                  <a:pt x="1247391" y="1090695"/>
                </a:lnTo>
                <a:lnTo>
                  <a:pt x="1220340" y="1126094"/>
                </a:lnTo>
                <a:lnTo>
                  <a:pt x="1191033" y="1159576"/>
                </a:lnTo>
                <a:lnTo>
                  <a:pt x="1159583" y="1191027"/>
                </a:lnTo>
                <a:lnTo>
                  <a:pt x="1126102" y="1220335"/>
                </a:lnTo>
                <a:lnTo>
                  <a:pt x="1090703" y="1247386"/>
                </a:lnTo>
                <a:lnTo>
                  <a:pt x="1053500" y="1272069"/>
                </a:lnTo>
                <a:lnTo>
                  <a:pt x="1014604" y="1294270"/>
                </a:lnTo>
                <a:lnTo>
                  <a:pt x="974128" y="1313877"/>
                </a:lnTo>
                <a:lnTo>
                  <a:pt x="932186" y="1330777"/>
                </a:lnTo>
                <a:lnTo>
                  <a:pt x="888890" y="1344857"/>
                </a:lnTo>
                <a:lnTo>
                  <a:pt x="844352" y="1356004"/>
                </a:lnTo>
                <a:lnTo>
                  <a:pt x="798685" y="1364106"/>
                </a:lnTo>
                <a:lnTo>
                  <a:pt x="752003" y="1369050"/>
                </a:lnTo>
                <a:lnTo>
                  <a:pt x="704418" y="1370723"/>
                </a:lnTo>
                <a:lnTo>
                  <a:pt x="932834" y="1370723"/>
                </a:lnTo>
                <a:lnTo>
                  <a:pt x="978339" y="1353379"/>
                </a:lnTo>
                <a:lnTo>
                  <a:pt x="1019749" y="1334221"/>
                </a:lnTo>
                <a:lnTo>
                  <a:pt x="1059665" y="1312511"/>
                </a:lnTo>
                <a:lnTo>
                  <a:pt x="1097981" y="1288355"/>
                </a:lnTo>
                <a:lnTo>
                  <a:pt x="1134592" y="1261860"/>
                </a:lnTo>
                <a:lnTo>
                  <a:pt x="1169390" y="1233129"/>
                </a:lnTo>
                <a:lnTo>
                  <a:pt x="1202272" y="1202270"/>
                </a:lnTo>
                <a:lnTo>
                  <a:pt x="1233131" y="1169388"/>
                </a:lnTo>
                <a:lnTo>
                  <a:pt x="1261861" y="1134589"/>
                </a:lnTo>
                <a:lnTo>
                  <a:pt x="1288356" y="1097978"/>
                </a:lnTo>
                <a:lnTo>
                  <a:pt x="1312512" y="1059662"/>
                </a:lnTo>
                <a:lnTo>
                  <a:pt x="1334221" y="1019745"/>
                </a:lnTo>
                <a:lnTo>
                  <a:pt x="1353379" y="978334"/>
                </a:lnTo>
                <a:lnTo>
                  <a:pt x="1369880" y="935534"/>
                </a:lnTo>
                <a:lnTo>
                  <a:pt x="1383618" y="891451"/>
                </a:lnTo>
                <a:lnTo>
                  <a:pt x="1394486" y="846191"/>
                </a:lnTo>
                <a:lnTo>
                  <a:pt x="1402381" y="799860"/>
                </a:lnTo>
                <a:lnTo>
                  <a:pt x="1407195" y="752562"/>
                </a:lnTo>
                <a:lnTo>
                  <a:pt x="1408823" y="704405"/>
                </a:lnTo>
                <a:lnTo>
                  <a:pt x="1407195" y="656249"/>
                </a:lnTo>
                <a:lnTo>
                  <a:pt x="1402381" y="608953"/>
                </a:lnTo>
                <a:lnTo>
                  <a:pt x="1394486" y="562623"/>
                </a:lnTo>
                <a:lnTo>
                  <a:pt x="1383618" y="517364"/>
                </a:lnTo>
                <a:lnTo>
                  <a:pt x="1369880" y="473283"/>
                </a:lnTo>
                <a:lnTo>
                  <a:pt x="1353379" y="430484"/>
                </a:lnTo>
                <a:lnTo>
                  <a:pt x="1334221" y="389073"/>
                </a:lnTo>
                <a:lnTo>
                  <a:pt x="1312512" y="349157"/>
                </a:lnTo>
                <a:lnTo>
                  <a:pt x="1288356" y="310841"/>
                </a:lnTo>
                <a:lnTo>
                  <a:pt x="1261861" y="274231"/>
                </a:lnTo>
                <a:lnTo>
                  <a:pt x="1233131" y="239432"/>
                </a:lnTo>
                <a:lnTo>
                  <a:pt x="1202272" y="206551"/>
                </a:lnTo>
                <a:lnTo>
                  <a:pt x="1169390" y="175692"/>
                </a:lnTo>
                <a:lnTo>
                  <a:pt x="1134592" y="146962"/>
                </a:lnTo>
                <a:lnTo>
                  <a:pt x="1097981" y="120467"/>
                </a:lnTo>
                <a:lnTo>
                  <a:pt x="1059665" y="96311"/>
                </a:lnTo>
                <a:lnTo>
                  <a:pt x="1019749" y="74602"/>
                </a:lnTo>
                <a:lnTo>
                  <a:pt x="978339" y="55444"/>
                </a:lnTo>
                <a:lnTo>
                  <a:pt x="935540" y="38943"/>
                </a:lnTo>
                <a:lnTo>
                  <a:pt x="932834" y="38100"/>
                </a:lnTo>
                <a:close/>
              </a:path>
            </a:pathLst>
          </a:custGeom>
          <a:solidFill>
            <a:srgbClr val="5E5E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67"/>
          <p:cNvSpPr txBox="1"/>
          <p:nvPr/>
        </p:nvSpPr>
        <p:spPr>
          <a:xfrm>
            <a:off x="6714796" y="2182161"/>
            <a:ext cx="900666" cy="88493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316" marR="3081" algn="ctr">
              <a:spcBef>
                <a:spcPts val="61"/>
              </a:spcBef>
            </a:pPr>
            <a:r>
              <a:rPr sz="1425" dirty="0">
                <a:solidFill>
                  <a:srgbClr val="FFFFFF"/>
                </a:solidFill>
                <a:latin typeface="Arial"/>
                <a:cs typeface="Arial"/>
              </a:rPr>
              <a:t>Principales  </a:t>
            </a:r>
            <a:r>
              <a:rPr sz="1425" spc="-3" dirty="0">
                <a:solidFill>
                  <a:srgbClr val="FFFFFF"/>
                </a:solidFill>
                <a:latin typeface="Arial"/>
                <a:cs typeface="Arial"/>
              </a:rPr>
              <a:t>usos en el  </a:t>
            </a:r>
            <a:r>
              <a:rPr sz="1425" dirty="0">
                <a:solidFill>
                  <a:srgbClr val="FFFFFF"/>
                </a:solidFill>
                <a:latin typeface="Arial"/>
                <a:cs typeface="Arial"/>
              </a:rPr>
              <a:t>Mercado  </a:t>
            </a:r>
            <a:r>
              <a:rPr sz="1425" spc="-3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25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25" spc="-18" dirty="0">
                <a:solidFill>
                  <a:srgbClr val="FFFFFF"/>
                </a:solidFill>
                <a:latin typeface="Arial"/>
                <a:cs typeface="Arial"/>
              </a:rPr>
              <a:t>Valores</a:t>
            </a:r>
            <a:endParaRPr sz="1425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72920" y="2329541"/>
            <a:ext cx="604551" cy="3063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96651" marR="3081" indent="-89335">
              <a:spcBef>
                <a:spcPts val="61"/>
              </a:spcBef>
            </a:pP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Préstamos  Intradia</a:t>
            </a:r>
            <a:endParaRPr sz="97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45752" y="1751882"/>
            <a:ext cx="755882" cy="6048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-385" algn="ctr">
              <a:spcBef>
                <a:spcPts val="61"/>
              </a:spcBef>
            </a:pP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Garantizar  Operación</a:t>
            </a:r>
            <a:r>
              <a:rPr sz="970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" spc="-3" dirty="0">
                <a:solidFill>
                  <a:srgbClr val="FFFFFF"/>
                </a:solidFill>
                <a:latin typeface="Arial"/>
                <a:cs typeface="Arial"/>
              </a:rPr>
              <a:t>de  Derivados  </a:t>
            </a: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Financieros</a:t>
            </a:r>
            <a:endParaRPr sz="97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74649" y="1767285"/>
            <a:ext cx="618414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86254" marR="81634" algn="ctr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</a:t>
            </a:r>
            <a:r>
              <a:rPr sz="970" spc="-61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y  AGFs</a:t>
            </a:r>
            <a:endParaRPr sz="97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(por</a:t>
            </a:r>
            <a:r>
              <a:rPr sz="970" spc="-52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fondo)</a:t>
            </a:r>
            <a:endParaRPr sz="97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086397" y="5540917"/>
            <a:ext cx="426652" cy="15704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Bancos</a:t>
            </a:r>
            <a:endParaRPr sz="97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182698" y="1205029"/>
            <a:ext cx="570281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71622" algn="just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Bancos  y 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Cliente  Corredora</a:t>
            </a:r>
            <a:endParaRPr sz="97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028978" y="2075213"/>
            <a:ext cx="494808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33886" algn="just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Bancos  y</a:t>
            </a:r>
            <a:r>
              <a:rPr sz="970" spc="-58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Cliente 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</a:t>
            </a:r>
            <a:endParaRPr sz="97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21826" y="5486824"/>
            <a:ext cx="460537" cy="3063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24644" marR="3081" indent="-17328">
              <a:spcBef>
                <a:spcPts val="61"/>
              </a:spcBef>
            </a:pP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Clientes 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Bancos</a:t>
            </a:r>
            <a:endParaRPr sz="97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88524" y="4347033"/>
            <a:ext cx="631891" cy="15704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Corredoras</a:t>
            </a:r>
            <a:endParaRPr sz="97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06262" y="4647445"/>
            <a:ext cx="631891" cy="3063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85484">
              <a:spcBef>
                <a:spcPts val="61"/>
              </a:spcBef>
            </a:pP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Clientes  Corredoras</a:t>
            </a:r>
            <a:endParaRPr sz="97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21607" y="5147967"/>
            <a:ext cx="330385" cy="15704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AGFs</a:t>
            </a:r>
            <a:endParaRPr sz="97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62945" y="5009344"/>
            <a:ext cx="666162" cy="6048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316" marR="3081" indent="-385" algn="ctr">
              <a:spcBef>
                <a:spcPts val="61"/>
              </a:spcBef>
            </a:pP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Clientes 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AGFs con  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promesa</a:t>
            </a:r>
            <a:r>
              <a:rPr sz="970" spc="-58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de  aporte</a:t>
            </a:r>
            <a:endParaRPr sz="97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60896" y="5309756"/>
            <a:ext cx="426652" cy="3063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55449" marR="3081" indent="-48133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Fondos  AGFs</a:t>
            </a:r>
            <a:endParaRPr sz="97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05612" y="3422879"/>
            <a:ext cx="1598788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955729">
              <a:spcBef>
                <a:spcPts val="61"/>
              </a:spcBef>
            </a:pP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Compañías  de</a:t>
            </a:r>
            <a:r>
              <a:rPr sz="970" spc="-58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Seguros</a:t>
            </a:r>
            <a:endParaRPr sz="970">
              <a:latin typeface="Arial"/>
              <a:cs typeface="Arial"/>
            </a:endParaRPr>
          </a:p>
          <a:p>
            <a:pPr marR="3081" algn="r">
              <a:spcBef>
                <a:spcPts val="36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Bancos</a:t>
            </a:r>
            <a:endParaRPr sz="97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976978" y="4262257"/>
            <a:ext cx="645753" cy="3063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spcBef>
                <a:spcPts val="61"/>
              </a:spcBef>
            </a:pP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Compañías  de</a:t>
            </a:r>
            <a:r>
              <a:rPr sz="970" spc="-61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Seguros</a:t>
            </a:r>
            <a:endParaRPr sz="97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31293" y="2775846"/>
            <a:ext cx="573106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17712" marR="3081" indent="-10397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</a:t>
            </a:r>
            <a:r>
              <a:rPr sz="970" spc="-61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y  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Cías</a:t>
            </a:r>
            <a:r>
              <a:rPr lang="es-ES" sz="970" spc="-3" dirty="0">
                <a:solidFill>
                  <a:srgbClr val="2A211F"/>
                </a:solidFill>
                <a:latin typeface="Arial"/>
                <a:cs typeface="Arial"/>
              </a:rPr>
              <a:t>.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 de 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Seguro</a:t>
            </a:r>
            <a:endParaRPr sz="97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00971" y="2660265"/>
            <a:ext cx="631891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316" marR="3081" algn="ctr">
              <a:spcBef>
                <a:spcPts val="61"/>
              </a:spcBef>
            </a:pP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Banco y  </a:t>
            </a:r>
            <a:r>
              <a:rPr sz="970" spc="-3" dirty="0">
                <a:solidFill>
                  <a:srgbClr val="2A211F"/>
                </a:solidFill>
                <a:latin typeface="Arial"/>
                <a:cs typeface="Arial"/>
              </a:rPr>
              <a:t>Corredoras  de</a:t>
            </a:r>
            <a:r>
              <a:rPr sz="970" spc="-24" dirty="0">
                <a:solidFill>
                  <a:srgbClr val="2A211F"/>
                </a:solidFill>
                <a:latin typeface="Arial"/>
                <a:cs typeface="Arial"/>
              </a:rPr>
              <a:t> </a:t>
            </a:r>
            <a:r>
              <a:rPr sz="970" dirty="0">
                <a:solidFill>
                  <a:srgbClr val="2A211F"/>
                </a:solidFill>
                <a:latin typeface="Arial"/>
                <a:cs typeface="Arial"/>
              </a:rPr>
              <a:t>Bolsa</a:t>
            </a:r>
            <a:endParaRPr sz="97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926603" y="4400757"/>
            <a:ext cx="728157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-385" algn="ctr">
              <a:spcBef>
                <a:spcPts val="61"/>
              </a:spcBef>
            </a:pP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Garantizar  Obligaciones  con</a:t>
            </a:r>
            <a:r>
              <a:rPr sz="970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" spc="-15" dirty="0">
                <a:solidFill>
                  <a:srgbClr val="FFFFFF"/>
                </a:solidFill>
                <a:latin typeface="Arial"/>
                <a:cs typeface="Arial"/>
              </a:rPr>
              <a:t>Valores</a:t>
            </a:r>
            <a:endParaRPr sz="97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337780" y="4154316"/>
            <a:ext cx="700432" cy="6048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algn="ctr">
              <a:spcBef>
                <a:spcPts val="61"/>
              </a:spcBef>
            </a:pP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Garantizar  Procesos</a:t>
            </a:r>
            <a:r>
              <a:rPr sz="970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" spc="-3" dirty="0">
                <a:solidFill>
                  <a:srgbClr val="FFFFFF"/>
                </a:solidFill>
                <a:latin typeface="Arial"/>
                <a:cs typeface="Arial"/>
              </a:rPr>
              <a:t>de  Capital</a:t>
            </a:r>
            <a:endParaRPr sz="97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70" spc="-3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endParaRPr sz="97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962995" y="4816627"/>
            <a:ext cx="871786" cy="45559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316" marR="3081" algn="ctr">
              <a:spcBef>
                <a:spcPts val="61"/>
              </a:spcBef>
            </a:pP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Migración </a:t>
            </a:r>
            <a:r>
              <a:rPr sz="970" spc="-3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Prenda</a:t>
            </a:r>
            <a:r>
              <a:rPr sz="970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" spc="-3" dirty="0">
                <a:solidFill>
                  <a:srgbClr val="FFFFFF"/>
                </a:solidFill>
                <a:latin typeface="Arial"/>
                <a:cs typeface="Arial"/>
              </a:rPr>
              <a:t>Notarial  </a:t>
            </a:r>
            <a:r>
              <a:rPr sz="9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70" spc="-1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" spc="-3" dirty="0">
                <a:solidFill>
                  <a:srgbClr val="FFFFFF"/>
                </a:solidFill>
                <a:latin typeface="Arial"/>
                <a:cs typeface="Arial"/>
              </a:rPr>
              <a:t>REP</a:t>
            </a:r>
            <a:endParaRPr sz="970">
              <a:latin typeface="Arial"/>
              <a:cs typeface="Arial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F55B0002-96BD-4EDB-A60A-1845CF37E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838D2C9C-391C-47E2-A2A9-AF22A1F32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4D410601-8533-4AA6-955C-F9ADA8D70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3: Prenda Especial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usos en el mercado de valores</a:t>
            </a:r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753F6311-3384-4640-BC90-BC92FBFAE928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Marcador de número de diapositiva 1">
            <a:extLst>
              <a:ext uri="{FF2B5EF4-FFF2-40B4-BE49-F238E27FC236}">
                <a16:creationId xmlns:a16="http://schemas.microsoft.com/office/drawing/2014/main" xmlns="" id="{1D5A9A47-D1B8-49D9-ADF1-6457B7E8EE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83700" y="6378575"/>
            <a:ext cx="2803525" cy="166688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Agrupar 72"/>
          <p:cNvGrpSpPr/>
          <p:nvPr/>
        </p:nvGrpSpPr>
        <p:grpSpPr>
          <a:xfrm>
            <a:off x="745034" y="1026082"/>
            <a:ext cx="10673990" cy="2834075"/>
            <a:chOff x="1263650" y="3270249"/>
            <a:chExt cx="17602200" cy="4673600"/>
          </a:xfrm>
        </p:grpSpPr>
        <p:sp>
          <p:nvSpPr>
            <p:cNvPr id="2" name="object 2"/>
            <p:cNvSpPr/>
            <p:nvPr/>
          </p:nvSpPr>
          <p:spPr>
            <a:xfrm>
              <a:off x="1263650" y="4514849"/>
              <a:ext cx="8801100" cy="3429000"/>
            </a:xfrm>
            <a:custGeom>
              <a:avLst/>
              <a:gdLst/>
              <a:ahLst/>
              <a:cxnLst/>
              <a:rect l="l" t="t" r="r" b="b"/>
              <a:pathLst>
                <a:path w="8801100" h="3429000">
                  <a:moveTo>
                    <a:pt x="0" y="3428999"/>
                  </a:moveTo>
                  <a:lnTo>
                    <a:pt x="8801100" y="3428999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" name="object 3"/>
            <p:cNvSpPr/>
            <p:nvPr/>
          </p:nvSpPr>
          <p:spPr>
            <a:xfrm>
              <a:off x="10064750" y="4514849"/>
              <a:ext cx="8801100" cy="3429000"/>
            </a:xfrm>
            <a:custGeom>
              <a:avLst/>
              <a:gdLst/>
              <a:ahLst/>
              <a:cxnLst/>
              <a:rect l="l" t="t" r="r" b="b"/>
              <a:pathLst>
                <a:path w="8801100" h="3429000">
                  <a:moveTo>
                    <a:pt x="0" y="3428999"/>
                  </a:moveTo>
                  <a:lnTo>
                    <a:pt x="8801100" y="3428999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263650" y="3714749"/>
              <a:ext cx="8801100" cy="800100"/>
            </a:xfrm>
            <a:custGeom>
              <a:avLst/>
              <a:gdLst/>
              <a:ahLst/>
              <a:cxnLst/>
              <a:rect l="l" t="t" r="r" b="b"/>
              <a:pathLst>
                <a:path w="8801100" h="800100">
                  <a:moveTo>
                    <a:pt x="8801100" y="800100"/>
                  </a:moveTo>
                  <a:lnTo>
                    <a:pt x="0" y="800100"/>
                  </a:lnTo>
                  <a:lnTo>
                    <a:pt x="0" y="0"/>
                  </a:lnTo>
                  <a:lnTo>
                    <a:pt x="8801100" y="0"/>
                  </a:lnTo>
                  <a:lnTo>
                    <a:pt x="8801100" y="800100"/>
                  </a:lnTo>
                  <a:close/>
                </a:path>
              </a:pathLst>
            </a:custGeom>
            <a:solidFill>
              <a:srgbClr val="FBC6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0064750" y="3714749"/>
              <a:ext cx="8801100" cy="800100"/>
            </a:xfrm>
            <a:custGeom>
              <a:avLst/>
              <a:gdLst/>
              <a:ahLst/>
              <a:cxnLst/>
              <a:rect l="l" t="t" r="r" b="b"/>
              <a:pathLst>
                <a:path w="8801100" h="800100">
                  <a:moveTo>
                    <a:pt x="8801100" y="800100"/>
                  </a:moveTo>
                  <a:lnTo>
                    <a:pt x="0" y="800100"/>
                  </a:lnTo>
                  <a:lnTo>
                    <a:pt x="0" y="0"/>
                  </a:lnTo>
                  <a:lnTo>
                    <a:pt x="8801100" y="0"/>
                  </a:lnTo>
                  <a:lnTo>
                    <a:pt x="8801100" y="800100"/>
                  </a:lnTo>
                  <a:close/>
                </a:path>
              </a:pathLst>
            </a:custGeom>
            <a:solidFill>
              <a:srgbClr val="2E495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9258300" y="3301999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806450" y="0"/>
                  </a:moveTo>
                  <a:lnTo>
                    <a:pt x="759135" y="1371"/>
                  </a:lnTo>
                  <a:lnTo>
                    <a:pt x="712532" y="5435"/>
                  </a:lnTo>
                  <a:lnTo>
                    <a:pt x="666716" y="12115"/>
                  </a:lnTo>
                  <a:lnTo>
                    <a:pt x="621762" y="21336"/>
                  </a:lnTo>
                  <a:lnTo>
                    <a:pt x="577748" y="33020"/>
                  </a:lnTo>
                  <a:lnTo>
                    <a:pt x="534750" y="47092"/>
                  </a:lnTo>
                  <a:lnTo>
                    <a:pt x="492843" y="63474"/>
                  </a:lnTo>
                  <a:lnTo>
                    <a:pt x="452105" y="82093"/>
                  </a:lnTo>
                  <a:lnTo>
                    <a:pt x="412610" y="102870"/>
                  </a:lnTo>
                  <a:lnTo>
                    <a:pt x="374437" y="125729"/>
                  </a:lnTo>
                  <a:lnTo>
                    <a:pt x="337659" y="150595"/>
                  </a:lnTo>
                  <a:lnTo>
                    <a:pt x="302355" y="177392"/>
                  </a:lnTo>
                  <a:lnTo>
                    <a:pt x="268600" y="206042"/>
                  </a:lnTo>
                  <a:lnTo>
                    <a:pt x="236470" y="236470"/>
                  </a:lnTo>
                  <a:lnTo>
                    <a:pt x="206042" y="268600"/>
                  </a:lnTo>
                  <a:lnTo>
                    <a:pt x="177392" y="302355"/>
                  </a:lnTo>
                  <a:lnTo>
                    <a:pt x="150595" y="337659"/>
                  </a:lnTo>
                  <a:lnTo>
                    <a:pt x="125729" y="374437"/>
                  </a:lnTo>
                  <a:lnTo>
                    <a:pt x="102870" y="412610"/>
                  </a:lnTo>
                  <a:lnTo>
                    <a:pt x="82093" y="452105"/>
                  </a:lnTo>
                  <a:lnTo>
                    <a:pt x="63474" y="492843"/>
                  </a:lnTo>
                  <a:lnTo>
                    <a:pt x="47092" y="534750"/>
                  </a:lnTo>
                  <a:lnTo>
                    <a:pt x="33020" y="577748"/>
                  </a:lnTo>
                  <a:lnTo>
                    <a:pt x="21336" y="621762"/>
                  </a:lnTo>
                  <a:lnTo>
                    <a:pt x="12115" y="666716"/>
                  </a:lnTo>
                  <a:lnTo>
                    <a:pt x="5435" y="712532"/>
                  </a:lnTo>
                  <a:lnTo>
                    <a:pt x="1371" y="759135"/>
                  </a:lnTo>
                  <a:lnTo>
                    <a:pt x="0" y="806449"/>
                  </a:lnTo>
                  <a:lnTo>
                    <a:pt x="1371" y="853764"/>
                  </a:lnTo>
                  <a:lnTo>
                    <a:pt x="5435" y="900367"/>
                  </a:lnTo>
                  <a:lnTo>
                    <a:pt x="12115" y="946183"/>
                  </a:lnTo>
                  <a:lnTo>
                    <a:pt x="21336" y="991137"/>
                  </a:lnTo>
                  <a:lnTo>
                    <a:pt x="33020" y="1035151"/>
                  </a:lnTo>
                  <a:lnTo>
                    <a:pt x="47092" y="1078149"/>
                  </a:lnTo>
                  <a:lnTo>
                    <a:pt x="63474" y="1120056"/>
                  </a:lnTo>
                  <a:lnTo>
                    <a:pt x="82093" y="1160794"/>
                  </a:lnTo>
                  <a:lnTo>
                    <a:pt x="102870" y="1200289"/>
                  </a:lnTo>
                  <a:lnTo>
                    <a:pt x="125729" y="1238462"/>
                  </a:lnTo>
                  <a:lnTo>
                    <a:pt x="150595" y="1275240"/>
                  </a:lnTo>
                  <a:lnTo>
                    <a:pt x="177392" y="1310544"/>
                  </a:lnTo>
                  <a:lnTo>
                    <a:pt x="206042" y="1344299"/>
                  </a:lnTo>
                  <a:lnTo>
                    <a:pt x="236470" y="1376429"/>
                  </a:lnTo>
                  <a:lnTo>
                    <a:pt x="268600" y="1406857"/>
                  </a:lnTo>
                  <a:lnTo>
                    <a:pt x="302355" y="1435507"/>
                  </a:lnTo>
                  <a:lnTo>
                    <a:pt x="337659" y="1462304"/>
                  </a:lnTo>
                  <a:lnTo>
                    <a:pt x="374437" y="1487170"/>
                  </a:lnTo>
                  <a:lnTo>
                    <a:pt x="412610" y="1510029"/>
                  </a:lnTo>
                  <a:lnTo>
                    <a:pt x="452105" y="1530806"/>
                  </a:lnTo>
                  <a:lnTo>
                    <a:pt x="492843" y="1549425"/>
                  </a:lnTo>
                  <a:lnTo>
                    <a:pt x="534750" y="1565807"/>
                  </a:lnTo>
                  <a:lnTo>
                    <a:pt x="577748" y="1579879"/>
                  </a:lnTo>
                  <a:lnTo>
                    <a:pt x="621762" y="1591563"/>
                  </a:lnTo>
                  <a:lnTo>
                    <a:pt x="666716" y="1600784"/>
                  </a:lnTo>
                  <a:lnTo>
                    <a:pt x="712532" y="1607464"/>
                  </a:lnTo>
                  <a:lnTo>
                    <a:pt x="759135" y="1611528"/>
                  </a:lnTo>
                  <a:lnTo>
                    <a:pt x="806450" y="1612899"/>
                  </a:lnTo>
                  <a:lnTo>
                    <a:pt x="853764" y="1611528"/>
                  </a:lnTo>
                  <a:lnTo>
                    <a:pt x="900367" y="1607464"/>
                  </a:lnTo>
                  <a:lnTo>
                    <a:pt x="946183" y="1600784"/>
                  </a:lnTo>
                  <a:lnTo>
                    <a:pt x="991137" y="1591563"/>
                  </a:lnTo>
                  <a:lnTo>
                    <a:pt x="1035151" y="1579879"/>
                  </a:lnTo>
                  <a:lnTo>
                    <a:pt x="1078149" y="1565807"/>
                  </a:lnTo>
                  <a:lnTo>
                    <a:pt x="1120056" y="1549425"/>
                  </a:lnTo>
                  <a:lnTo>
                    <a:pt x="1160794" y="1530806"/>
                  </a:lnTo>
                  <a:lnTo>
                    <a:pt x="1200289" y="1510029"/>
                  </a:lnTo>
                  <a:lnTo>
                    <a:pt x="1238462" y="1487170"/>
                  </a:lnTo>
                  <a:lnTo>
                    <a:pt x="1275240" y="1462304"/>
                  </a:lnTo>
                  <a:lnTo>
                    <a:pt x="1310544" y="1435507"/>
                  </a:lnTo>
                  <a:lnTo>
                    <a:pt x="1344299" y="1406857"/>
                  </a:lnTo>
                  <a:lnTo>
                    <a:pt x="1376429" y="1376429"/>
                  </a:lnTo>
                  <a:lnTo>
                    <a:pt x="1406857" y="1344299"/>
                  </a:lnTo>
                  <a:lnTo>
                    <a:pt x="1435507" y="1310544"/>
                  </a:lnTo>
                  <a:lnTo>
                    <a:pt x="1462304" y="1275240"/>
                  </a:lnTo>
                  <a:lnTo>
                    <a:pt x="1487170" y="1238462"/>
                  </a:lnTo>
                  <a:lnTo>
                    <a:pt x="1510029" y="1200289"/>
                  </a:lnTo>
                  <a:lnTo>
                    <a:pt x="1530806" y="1160794"/>
                  </a:lnTo>
                  <a:lnTo>
                    <a:pt x="1549425" y="1120056"/>
                  </a:lnTo>
                  <a:lnTo>
                    <a:pt x="1565807" y="1078149"/>
                  </a:lnTo>
                  <a:lnTo>
                    <a:pt x="1579879" y="1035151"/>
                  </a:lnTo>
                  <a:lnTo>
                    <a:pt x="1591563" y="991137"/>
                  </a:lnTo>
                  <a:lnTo>
                    <a:pt x="1600784" y="946183"/>
                  </a:lnTo>
                  <a:lnTo>
                    <a:pt x="1607464" y="900367"/>
                  </a:lnTo>
                  <a:lnTo>
                    <a:pt x="1611528" y="853764"/>
                  </a:lnTo>
                  <a:lnTo>
                    <a:pt x="1612900" y="806449"/>
                  </a:lnTo>
                  <a:lnTo>
                    <a:pt x="1611528" y="759135"/>
                  </a:lnTo>
                  <a:lnTo>
                    <a:pt x="1607464" y="712532"/>
                  </a:lnTo>
                  <a:lnTo>
                    <a:pt x="1600784" y="666716"/>
                  </a:lnTo>
                  <a:lnTo>
                    <a:pt x="1591563" y="621762"/>
                  </a:lnTo>
                  <a:lnTo>
                    <a:pt x="1579879" y="577748"/>
                  </a:lnTo>
                  <a:lnTo>
                    <a:pt x="1565807" y="534750"/>
                  </a:lnTo>
                  <a:lnTo>
                    <a:pt x="1549425" y="492843"/>
                  </a:lnTo>
                  <a:lnTo>
                    <a:pt x="1530806" y="452105"/>
                  </a:lnTo>
                  <a:lnTo>
                    <a:pt x="1510029" y="412610"/>
                  </a:lnTo>
                  <a:lnTo>
                    <a:pt x="1487170" y="374437"/>
                  </a:lnTo>
                  <a:lnTo>
                    <a:pt x="1462304" y="337659"/>
                  </a:lnTo>
                  <a:lnTo>
                    <a:pt x="1435507" y="302355"/>
                  </a:lnTo>
                  <a:lnTo>
                    <a:pt x="1406857" y="268600"/>
                  </a:lnTo>
                  <a:lnTo>
                    <a:pt x="1376429" y="236470"/>
                  </a:lnTo>
                  <a:lnTo>
                    <a:pt x="1344299" y="206042"/>
                  </a:lnTo>
                  <a:lnTo>
                    <a:pt x="1310544" y="177392"/>
                  </a:lnTo>
                  <a:lnTo>
                    <a:pt x="1275240" y="150595"/>
                  </a:lnTo>
                  <a:lnTo>
                    <a:pt x="1238462" y="125729"/>
                  </a:lnTo>
                  <a:lnTo>
                    <a:pt x="1200289" y="102870"/>
                  </a:lnTo>
                  <a:lnTo>
                    <a:pt x="1160794" y="82093"/>
                  </a:lnTo>
                  <a:lnTo>
                    <a:pt x="1120056" y="63474"/>
                  </a:lnTo>
                  <a:lnTo>
                    <a:pt x="1078149" y="47092"/>
                  </a:lnTo>
                  <a:lnTo>
                    <a:pt x="1035151" y="33020"/>
                  </a:lnTo>
                  <a:lnTo>
                    <a:pt x="991137" y="21336"/>
                  </a:lnTo>
                  <a:lnTo>
                    <a:pt x="946183" y="12115"/>
                  </a:lnTo>
                  <a:lnTo>
                    <a:pt x="900367" y="5435"/>
                  </a:lnTo>
                  <a:lnTo>
                    <a:pt x="853764" y="1371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226550" y="3270249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5" y="1326"/>
                  </a:lnTo>
                  <a:lnTo>
                    <a:pt x="743766" y="5260"/>
                  </a:lnTo>
                  <a:lnTo>
                    <a:pt x="697665" y="11729"/>
                  </a:lnTo>
                  <a:lnTo>
                    <a:pt x="652401" y="20663"/>
                  </a:lnTo>
                  <a:lnTo>
                    <a:pt x="608045" y="31992"/>
                  </a:lnTo>
                  <a:lnTo>
                    <a:pt x="564669" y="45644"/>
                  </a:lnTo>
                  <a:lnTo>
                    <a:pt x="522342" y="61549"/>
                  </a:lnTo>
                  <a:lnTo>
                    <a:pt x="481137" y="79636"/>
                  </a:lnTo>
                  <a:lnTo>
                    <a:pt x="441122" y="99834"/>
                  </a:lnTo>
                  <a:lnTo>
                    <a:pt x="402370" y="122073"/>
                  </a:lnTo>
                  <a:lnTo>
                    <a:pt x="364951" y="146282"/>
                  </a:lnTo>
                  <a:lnTo>
                    <a:pt x="328935" y="172389"/>
                  </a:lnTo>
                  <a:lnTo>
                    <a:pt x="294394" y="200325"/>
                  </a:lnTo>
                  <a:lnTo>
                    <a:pt x="261398" y="230018"/>
                  </a:lnTo>
                  <a:lnTo>
                    <a:pt x="230018" y="261398"/>
                  </a:lnTo>
                  <a:lnTo>
                    <a:pt x="200325" y="294394"/>
                  </a:lnTo>
                  <a:lnTo>
                    <a:pt x="172389" y="328935"/>
                  </a:lnTo>
                  <a:lnTo>
                    <a:pt x="146282" y="364951"/>
                  </a:lnTo>
                  <a:lnTo>
                    <a:pt x="122073" y="402370"/>
                  </a:lnTo>
                  <a:lnTo>
                    <a:pt x="99834" y="441122"/>
                  </a:lnTo>
                  <a:lnTo>
                    <a:pt x="79636" y="481137"/>
                  </a:lnTo>
                  <a:lnTo>
                    <a:pt x="61549" y="522342"/>
                  </a:lnTo>
                  <a:lnTo>
                    <a:pt x="45644" y="564669"/>
                  </a:lnTo>
                  <a:lnTo>
                    <a:pt x="31992" y="608045"/>
                  </a:lnTo>
                  <a:lnTo>
                    <a:pt x="20663" y="652401"/>
                  </a:lnTo>
                  <a:lnTo>
                    <a:pt x="11729" y="697665"/>
                  </a:lnTo>
                  <a:lnTo>
                    <a:pt x="5260" y="743766"/>
                  </a:lnTo>
                  <a:lnTo>
                    <a:pt x="1326" y="790635"/>
                  </a:lnTo>
                  <a:lnTo>
                    <a:pt x="0" y="838200"/>
                  </a:lnTo>
                  <a:lnTo>
                    <a:pt x="1326" y="885764"/>
                  </a:lnTo>
                  <a:lnTo>
                    <a:pt x="5260" y="932633"/>
                  </a:lnTo>
                  <a:lnTo>
                    <a:pt x="11729" y="978734"/>
                  </a:lnTo>
                  <a:lnTo>
                    <a:pt x="20663" y="1023998"/>
                  </a:lnTo>
                  <a:lnTo>
                    <a:pt x="31992" y="1068354"/>
                  </a:lnTo>
                  <a:lnTo>
                    <a:pt x="45644" y="1111730"/>
                  </a:lnTo>
                  <a:lnTo>
                    <a:pt x="61549" y="1154057"/>
                  </a:lnTo>
                  <a:lnTo>
                    <a:pt x="79636" y="1195262"/>
                  </a:lnTo>
                  <a:lnTo>
                    <a:pt x="99834" y="1235277"/>
                  </a:lnTo>
                  <a:lnTo>
                    <a:pt x="122073" y="1274029"/>
                  </a:lnTo>
                  <a:lnTo>
                    <a:pt x="146282" y="1311448"/>
                  </a:lnTo>
                  <a:lnTo>
                    <a:pt x="172389" y="1347464"/>
                  </a:lnTo>
                  <a:lnTo>
                    <a:pt x="200325" y="1382005"/>
                  </a:lnTo>
                  <a:lnTo>
                    <a:pt x="230018" y="1415001"/>
                  </a:lnTo>
                  <a:lnTo>
                    <a:pt x="261398" y="1446381"/>
                  </a:lnTo>
                  <a:lnTo>
                    <a:pt x="294394" y="1476074"/>
                  </a:lnTo>
                  <a:lnTo>
                    <a:pt x="328935" y="1504010"/>
                  </a:lnTo>
                  <a:lnTo>
                    <a:pt x="364951" y="1530117"/>
                  </a:lnTo>
                  <a:lnTo>
                    <a:pt x="402370" y="1554326"/>
                  </a:lnTo>
                  <a:lnTo>
                    <a:pt x="441122" y="1576565"/>
                  </a:lnTo>
                  <a:lnTo>
                    <a:pt x="481137" y="1596763"/>
                  </a:lnTo>
                  <a:lnTo>
                    <a:pt x="522342" y="1614850"/>
                  </a:lnTo>
                  <a:lnTo>
                    <a:pt x="564669" y="1630755"/>
                  </a:lnTo>
                  <a:lnTo>
                    <a:pt x="608045" y="1644407"/>
                  </a:lnTo>
                  <a:lnTo>
                    <a:pt x="652401" y="1655736"/>
                  </a:lnTo>
                  <a:lnTo>
                    <a:pt x="697665" y="1664670"/>
                  </a:lnTo>
                  <a:lnTo>
                    <a:pt x="743766" y="1671139"/>
                  </a:lnTo>
                  <a:lnTo>
                    <a:pt x="790635" y="1675073"/>
                  </a:lnTo>
                  <a:lnTo>
                    <a:pt x="838200" y="1676400"/>
                  </a:lnTo>
                  <a:lnTo>
                    <a:pt x="885764" y="1675073"/>
                  </a:lnTo>
                  <a:lnTo>
                    <a:pt x="932633" y="1671139"/>
                  </a:lnTo>
                  <a:lnTo>
                    <a:pt x="978734" y="1664670"/>
                  </a:lnTo>
                  <a:lnTo>
                    <a:pt x="1023998" y="1655736"/>
                  </a:lnTo>
                  <a:lnTo>
                    <a:pt x="1068354" y="1644407"/>
                  </a:lnTo>
                  <a:lnTo>
                    <a:pt x="1111730" y="1630755"/>
                  </a:lnTo>
                  <a:lnTo>
                    <a:pt x="1154057" y="1614850"/>
                  </a:lnTo>
                  <a:lnTo>
                    <a:pt x="1158500" y="1612900"/>
                  </a:lnTo>
                  <a:lnTo>
                    <a:pt x="838200" y="1612900"/>
                  </a:lnTo>
                  <a:lnTo>
                    <a:pt x="789279" y="1611372"/>
                  </a:lnTo>
                  <a:lnTo>
                    <a:pt x="741156" y="1606852"/>
                  </a:lnTo>
                  <a:lnTo>
                    <a:pt x="693923" y="1599431"/>
                  </a:lnTo>
                  <a:lnTo>
                    <a:pt x="647672" y="1589199"/>
                  </a:lnTo>
                  <a:lnTo>
                    <a:pt x="602494" y="1576248"/>
                  </a:lnTo>
                  <a:lnTo>
                    <a:pt x="558479" y="1560670"/>
                  </a:lnTo>
                  <a:lnTo>
                    <a:pt x="515721" y="1542556"/>
                  </a:lnTo>
                  <a:lnTo>
                    <a:pt x="474309" y="1521998"/>
                  </a:lnTo>
                  <a:lnTo>
                    <a:pt x="434336" y="1499087"/>
                  </a:lnTo>
                  <a:lnTo>
                    <a:pt x="395893" y="1473914"/>
                  </a:lnTo>
                  <a:lnTo>
                    <a:pt x="359071" y="1446571"/>
                  </a:lnTo>
                  <a:lnTo>
                    <a:pt x="323962" y="1417150"/>
                  </a:lnTo>
                  <a:lnTo>
                    <a:pt x="290658" y="1385741"/>
                  </a:lnTo>
                  <a:lnTo>
                    <a:pt x="259249" y="1352437"/>
                  </a:lnTo>
                  <a:lnTo>
                    <a:pt x="229828" y="1317328"/>
                  </a:lnTo>
                  <a:lnTo>
                    <a:pt x="202485" y="1280506"/>
                  </a:lnTo>
                  <a:lnTo>
                    <a:pt x="177312" y="1242063"/>
                  </a:lnTo>
                  <a:lnTo>
                    <a:pt x="154401" y="1202090"/>
                  </a:lnTo>
                  <a:lnTo>
                    <a:pt x="133843" y="1160678"/>
                  </a:lnTo>
                  <a:lnTo>
                    <a:pt x="115729" y="1117920"/>
                  </a:lnTo>
                  <a:lnTo>
                    <a:pt x="100151" y="1073905"/>
                  </a:lnTo>
                  <a:lnTo>
                    <a:pt x="87200" y="1028727"/>
                  </a:lnTo>
                  <a:lnTo>
                    <a:pt x="76968" y="982476"/>
                  </a:lnTo>
                  <a:lnTo>
                    <a:pt x="69547" y="935243"/>
                  </a:lnTo>
                  <a:lnTo>
                    <a:pt x="65027" y="887120"/>
                  </a:lnTo>
                  <a:lnTo>
                    <a:pt x="63500" y="838200"/>
                  </a:lnTo>
                  <a:lnTo>
                    <a:pt x="65027" y="789279"/>
                  </a:lnTo>
                  <a:lnTo>
                    <a:pt x="69547" y="741156"/>
                  </a:lnTo>
                  <a:lnTo>
                    <a:pt x="76968" y="693923"/>
                  </a:lnTo>
                  <a:lnTo>
                    <a:pt x="87200" y="647672"/>
                  </a:lnTo>
                  <a:lnTo>
                    <a:pt x="100151" y="602494"/>
                  </a:lnTo>
                  <a:lnTo>
                    <a:pt x="115729" y="558479"/>
                  </a:lnTo>
                  <a:lnTo>
                    <a:pt x="133843" y="515721"/>
                  </a:lnTo>
                  <a:lnTo>
                    <a:pt x="154401" y="474309"/>
                  </a:lnTo>
                  <a:lnTo>
                    <a:pt x="177312" y="434336"/>
                  </a:lnTo>
                  <a:lnTo>
                    <a:pt x="202485" y="395893"/>
                  </a:lnTo>
                  <a:lnTo>
                    <a:pt x="229828" y="359071"/>
                  </a:lnTo>
                  <a:lnTo>
                    <a:pt x="259249" y="323962"/>
                  </a:lnTo>
                  <a:lnTo>
                    <a:pt x="290658" y="290658"/>
                  </a:lnTo>
                  <a:lnTo>
                    <a:pt x="323962" y="259249"/>
                  </a:lnTo>
                  <a:lnTo>
                    <a:pt x="359071" y="229828"/>
                  </a:lnTo>
                  <a:lnTo>
                    <a:pt x="395893" y="202485"/>
                  </a:lnTo>
                  <a:lnTo>
                    <a:pt x="434336" y="177312"/>
                  </a:lnTo>
                  <a:lnTo>
                    <a:pt x="474309" y="154401"/>
                  </a:lnTo>
                  <a:lnTo>
                    <a:pt x="515721" y="133843"/>
                  </a:lnTo>
                  <a:lnTo>
                    <a:pt x="558479" y="115729"/>
                  </a:lnTo>
                  <a:lnTo>
                    <a:pt x="602494" y="100151"/>
                  </a:lnTo>
                  <a:lnTo>
                    <a:pt x="647672" y="87200"/>
                  </a:lnTo>
                  <a:lnTo>
                    <a:pt x="693923" y="76968"/>
                  </a:lnTo>
                  <a:lnTo>
                    <a:pt x="741156" y="69547"/>
                  </a:lnTo>
                  <a:lnTo>
                    <a:pt x="789279" y="65027"/>
                  </a:lnTo>
                  <a:lnTo>
                    <a:pt x="838200" y="63500"/>
                  </a:lnTo>
                  <a:lnTo>
                    <a:pt x="1158500" y="63500"/>
                  </a:lnTo>
                  <a:lnTo>
                    <a:pt x="1154057" y="61549"/>
                  </a:lnTo>
                  <a:lnTo>
                    <a:pt x="1111730" y="45644"/>
                  </a:lnTo>
                  <a:lnTo>
                    <a:pt x="1068354" y="31992"/>
                  </a:lnTo>
                  <a:lnTo>
                    <a:pt x="1023998" y="20663"/>
                  </a:lnTo>
                  <a:lnTo>
                    <a:pt x="978734" y="11729"/>
                  </a:lnTo>
                  <a:lnTo>
                    <a:pt x="932633" y="5260"/>
                  </a:lnTo>
                  <a:lnTo>
                    <a:pt x="885764" y="1326"/>
                  </a:lnTo>
                  <a:lnTo>
                    <a:pt x="838200" y="0"/>
                  </a:lnTo>
                  <a:close/>
                </a:path>
                <a:path w="1676400" h="1676400">
                  <a:moveTo>
                    <a:pt x="1158500" y="63500"/>
                  </a:moveTo>
                  <a:lnTo>
                    <a:pt x="838200" y="63500"/>
                  </a:lnTo>
                  <a:lnTo>
                    <a:pt x="887120" y="65027"/>
                  </a:lnTo>
                  <a:lnTo>
                    <a:pt x="935243" y="69547"/>
                  </a:lnTo>
                  <a:lnTo>
                    <a:pt x="982476" y="76968"/>
                  </a:lnTo>
                  <a:lnTo>
                    <a:pt x="1028727" y="87200"/>
                  </a:lnTo>
                  <a:lnTo>
                    <a:pt x="1073905" y="100151"/>
                  </a:lnTo>
                  <a:lnTo>
                    <a:pt x="1117920" y="115729"/>
                  </a:lnTo>
                  <a:lnTo>
                    <a:pt x="1160678" y="133843"/>
                  </a:lnTo>
                  <a:lnTo>
                    <a:pt x="1202090" y="154401"/>
                  </a:lnTo>
                  <a:lnTo>
                    <a:pt x="1242063" y="177312"/>
                  </a:lnTo>
                  <a:lnTo>
                    <a:pt x="1280506" y="202485"/>
                  </a:lnTo>
                  <a:lnTo>
                    <a:pt x="1317328" y="229828"/>
                  </a:lnTo>
                  <a:lnTo>
                    <a:pt x="1352437" y="259249"/>
                  </a:lnTo>
                  <a:lnTo>
                    <a:pt x="1385741" y="290658"/>
                  </a:lnTo>
                  <a:lnTo>
                    <a:pt x="1417150" y="323962"/>
                  </a:lnTo>
                  <a:lnTo>
                    <a:pt x="1446571" y="359071"/>
                  </a:lnTo>
                  <a:lnTo>
                    <a:pt x="1473914" y="395893"/>
                  </a:lnTo>
                  <a:lnTo>
                    <a:pt x="1499087" y="434336"/>
                  </a:lnTo>
                  <a:lnTo>
                    <a:pt x="1521998" y="474309"/>
                  </a:lnTo>
                  <a:lnTo>
                    <a:pt x="1542556" y="515721"/>
                  </a:lnTo>
                  <a:lnTo>
                    <a:pt x="1560670" y="558479"/>
                  </a:lnTo>
                  <a:lnTo>
                    <a:pt x="1576248" y="602494"/>
                  </a:lnTo>
                  <a:lnTo>
                    <a:pt x="1589199" y="647672"/>
                  </a:lnTo>
                  <a:lnTo>
                    <a:pt x="1599431" y="693923"/>
                  </a:lnTo>
                  <a:lnTo>
                    <a:pt x="1606852" y="741156"/>
                  </a:lnTo>
                  <a:lnTo>
                    <a:pt x="1611372" y="789279"/>
                  </a:lnTo>
                  <a:lnTo>
                    <a:pt x="1612900" y="838200"/>
                  </a:lnTo>
                  <a:lnTo>
                    <a:pt x="1611372" y="887120"/>
                  </a:lnTo>
                  <a:lnTo>
                    <a:pt x="1606852" y="935243"/>
                  </a:lnTo>
                  <a:lnTo>
                    <a:pt x="1599431" y="982476"/>
                  </a:lnTo>
                  <a:lnTo>
                    <a:pt x="1589199" y="1028727"/>
                  </a:lnTo>
                  <a:lnTo>
                    <a:pt x="1576248" y="1073905"/>
                  </a:lnTo>
                  <a:lnTo>
                    <a:pt x="1560670" y="1117920"/>
                  </a:lnTo>
                  <a:lnTo>
                    <a:pt x="1542556" y="1160678"/>
                  </a:lnTo>
                  <a:lnTo>
                    <a:pt x="1521998" y="1202090"/>
                  </a:lnTo>
                  <a:lnTo>
                    <a:pt x="1499087" y="1242063"/>
                  </a:lnTo>
                  <a:lnTo>
                    <a:pt x="1473914" y="1280506"/>
                  </a:lnTo>
                  <a:lnTo>
                    <a:pt x="1446571" y="1317328"/>
                  </a:lnTo>
                  <a:lnTo>
                    <a:pt x="1417150" y="1352437"/>
                  </a:lnTo>
                  <a:lnTo>
                    <a:pt x="1385741" y="1385741"/>
                  </a:lnTo>
                  <a:lnTo>
                    <a:pt x="1352437" y="1417150"/>
                  </a:lnTo>
                  <a:lnTo>
                    <a:pt x="1317328" y="1446571"/>
                  </a:lnTo>
                  <a:lnTo>
                    <a:pt x="1280506" y="1473914"/>
                  </a:lnTo>
                  <a:lnTo>
                    <a:pt x="1242063" y="1499087"/>
                  </a:lnTo>
                  <a:lnTo>
                    <a:pt x="1202090" y="1521998"/>
                  </a:lnTo>
                  <a:lnTo>
                    <a:pt x="1160678" y="1542556"/>
                  </a:lnTo>
                  <a:lnTo>
                    <a:pt x="1117920" y="1560670"/>
                  </a:lnTo>
                  <a:lnTo>
                    <a:pt x="1073905" y="1576248"/>
                  </a:lnTo>
                  <a:lnTo>
                    <a:pt x="1028727" y="1589199"/>
                  </a:lnTo>
                  <a:lnTo>
                    <a:pt x="982476" y="1599431"/>
                  </a:lnTo>
                  <a:lnTo>
                    <a:pt x="935243" y="1606852"/>
                  </a:lnTo>
                  <a:lnTo>
                    <a:pt x="887120" y="1611372"/>
                  </a:lnTo>
                  <a:lnTo>
                    <a:pt x="838200" y="1612900"/>
                  </a:lnTo>
                  <a:lnTo>
                    <a:pt x="1158500" y="1612900"/>
                  </a:lnTo>
                  <a:lnTo>
                    <a:pt x="1195262" y="1596763"/>
                  </a:lnTo>
                  <a:lnTo>
                    <a:pt x="1235277" y="1576565"/>
                  </a:lnTo>
                  <a:lnTo>
                    <a:pt x="1274029" y="1554326"/>
                  </a:lnTo>
                  <a:lnTo>
                    <a:pt x="1311448" y="1530117"/>
                  </a:lnTo>
                  <a:lnTo>
                    <a:pt x="1347464" y="1504010"/>
                  </a:lnTo>
                  <a:lnTo>
                    <a:pt x="1382005" y="1476074"/>
                  </a:lnTo>
                  <a:lnTo>
                    <a:pt x="1415001" y="1446381"/>
                  </a:lnTo>
                  <a:lnTo>
                    <a:pt x="1446381" y="1415001"/>
                  </a:lnTo>
                  <a:lnTo>
                    <a:pt x="1476074" y="1382005"/>
                  </a:lnTo>
                  <a:lnTo>
                    <a:pt x="1504010" y="1347464"/>
                  </a:lnTo>
                  <a:lnTo>
                    <a:pt x="1530117" y="1311448"/>
                  </a:lnTo>
                  <a:lnTo>
                    <a:pt x="1554326" y="1274029"/>
                  </a:lnTo>
                  <a:lnTo>
                    <a:pt x="1576565" y="1235277"/>
                  </a:lnTo>
                  <a:lnTo>
                    <a:pt x="1596763" y="1195262"/>
                  </a:lnTo>
                  <a:lnTo>
                    <a:pt x="1614850" y="1154057"/>
                  </a:lnTo>
                  <a:lnTo>
                    <a:pt x="1630755" y="1111730"/>
                  </a:lnTo>
                  <a:lnTo>
                    <a:pt x="1644407" y="1068354"/>
                  </a:lnTo>
                  <a:lnTo>
                    <a:pt x="1655736" y="1023998"/>
                  </a:lnTo>
                  <a:lnTo>
                    <a:pt x="1664670" y="978734"/>
                  </a:lnTo>
                  <a:lnTo>
                    <a:pt x="1671139" y="932633"/>
                  </a:lnTo>
                  <a:lnTo>
                    <a:pt x="1675073" y="885764"/>
                  </a:lnTo>
                  <a:lnTo>
                    <a:pt x="1676400" y="838200"/>
                  </a:lnTo>
                  <a:lnTo>
                    <a:pt x="1675073" y="790635"/>
                  </a:lnTo>
                  <a:lnTo>
                    <a:pt x="1671139" y="743766"/>
                  </a:lnTo>
                  <a:lnTo>
                    <a:pt x="1664670" y="697665"/>
                  </a:lnTo>
                  <a:lnTo>
                    <a:pt x="1655736" y="652401"/>
                  </a:lnTo>
                  <a:lnTo>
                    <a:pt x="1644407" y="608045"/>
                  </a:lnTo>
                  <a:lnTo>
                    <a:pt x="1630755" y="564669"/>
                  </a:lnTo>
                  <a:lnTo>
                    <a:pt x="1614850" y="522342"/>
                  </a:lnTo>
                  <a:lnTo>
                    <a:pt x="1596763" y="481137"/>
                  </a:lnTo>
                  <a:lnTo>
                    <a:pt x="1576565" y="441122"/>
                  </a:lnTo>
                  <a:lnTo>
                    <a:pt x="1554326" y="402370"/>
                  </a:lnTo>
                  <a:lnTo>
                    <a:pt x="1530117" y="364951"/>
                  </a:lnTo>
                  <a:lnTo>
                    <a:pt x="1504010" y="328935"/>
                  </a:lnTo>
                  <a:lnTo>
                    <a:pt x="1476074" y="294394"/>
                  </a:lnTo>
                  <a:lnTo>
                    <a:pt x="1446381" y="261398"/>
                  </a:lnTo>
                  <a:lnTo>
                    <a:pt x="1415001" y="230018"/>
                  </a:lnTo>
                  <a:lnTo>
                    <a:pt x="1382005" y="200325"/>
                  </a:lnTo>
                  <a:lnTo>
                    <a:pt x="1347464" y="172389"/>
                  </a:lnTo>
                  <a:lnTo>
                    <a:pt x="1311448" y="146282"/>
                  </a:lnTo>
                  <a:lnTo>
                    <a:pt x="1274029" y="122073"/>
                  </a:lnTo>
                  <a:lnTo>
                    <a:pt x="1235277" y="99834"/>
                  </a:lnTo>
                  <a:lnTo>
                    <a:pt x="1195262" y="79636"/>
                  </a:lnTo>
                  <a:lnTo>
                    <a:pt x="1158500" y="63500"/>
                  </a:lnTo>
                  <a:close/>
                </a:path>
              </a:pathLst>
            </a:custGeom>
            <a:solidFill>
              <a:srgbClr val="77767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2169397" y="3875144"/>
              <a:ext cx="6427471" cy="485511"/>
            </a:xfrm>
            <a:prstGeom prst="rect">
              <a:avLst/>
            </a:prstGeom>
          </p:spPr>
          <p:txBody>
            <a:bodyPr vert="horz" wrap="square" lIns="0" tIns="9627" rIns="0" bIns="0" rtlCol="0">
              <a:spAutoFit/>
            </a:bodyPr>
            <a:lstStyle/>
            <a:p>
              <a:pPr marL="7701" algn="ctr">
                <a:spcBef>
                  <a:spcPts val="76"/>
                </a:spcBef>
              </a:pPr>
              <a:r>
                <a:rPr lang="es-CL" sz="1850" b="1" spc="9" dirty="0">
                  <a:solidFill>
                    <a:srgbClr val="FFFFFF"/>
                  </a:solidFill>
                  <a:latin typeface="Arial"/>
                  <a:cs typeface="Arial"/>
                </a:rPr>
                <a:t>PRENDA ESPECIAL</a:t>
              </a:r>
              <a:endParaRPr sz="1850" dirty="0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9395599" y="3642814"/>
              <a:ext cx="1292224" cy="875236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>
                <a:spcBef>
                  <a:spcPts val="64"/>
                </a:spcBef>
              </a:pPr>
              <a:r>
                <a:rPr sz="3396" dirty="0">
                  <a:solidFill>
                    <a:srgbClr val="2E4954"/>
                  </a:solidFill>
                  <a:latin typeface="Arial Black"/>
                  <a:cs typeface="Arial Black"/>
                </a:rPr>
                <a:t>V/S</a:t>
              </a:r>
              <a:endParaRPr sz="3396">
                <a:latin typeface="Arial Black"/>
                <a:cs typeface="Arial Black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9258300" y="5473699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806450" y="0"/>
                  </a:moveTo>
                  <a:lnTo>
                    <a:pt x="759135" y="1371"/>
                  </a:lnTo>
                  <a:lnTo>
                    <a:pt x="712532" y="5435"/>
                  </a:lnTo>
                  <a:lnTo>
                    <a:pt x="666716" y="12115"/>
                  </a:lnTo>
                  <a:lnTo>
                    <a:pt x="621762" y="21336"/>
                  </a:lnTo>
                  <a:lnTo>
                    <a:pt x="577748" y="33020"/>
                  </a:lnTo>
                  <a:lnTo>
                    <a:pt x="534750" y="47092"/>
                  </a:lnTo>
                  <a:lnTo>
                    <a:pt x="492843" y="63474"/>
                  </a:lnTo>
                  <a:lnTo>
                    <a:pt x="452105" y="82093"/>
                  </a:lnTo>
                  <a:lnTo>
                    <a:pt x="412610" y="102870"/>
                  </a:lnTo>
                  <a:lnTo>
                    <a:pt x="374437" y="125729"/>
                  </a:lnTo>
                  <a:lnTo>
                    <a:pt x="337659" y="150595"/>
                  </a:lnTo>
                  <a:lnTo>
                    <a:pt x="302355" y="177392"/>
                  </a:lnTo>
                  <a:lnTo>
                    <a:pt x="268600" y="206042"/>
                  </a:lnTo>
                  <a:lnTo>
                    <a:pt x="236470" y="236470"/>
                  </a:lnTo>
                  <a:lnTo>
                    <a:pt x="206042" y="268600"/>
                  </a:lnTo>
                  <a:lnTo>
                    <a:pt x="177392" y="302355"/>
                  </a:lnTo>
                  <a:lnTo>
                    <a:pt x="150595" y="337659"/>
                  </a:lnTo>
                  <a:lnTo>
                    <a:pt x="125729" y="374437"/>
                  </a:lnTo>
                  <a:lnTo>
                    <a:pt x="102870" y="412610"/>
                  </a:lnTo>
                  <a:lnTo>
                    <a:pt x="82093" y="452105"/>
                  </a:lnTo>
                  <a:lnTo>
                    <a:pt x="63474" y="492843"/>
                  </a:lnTo>
                  <a:lnTo>
                    <a:pt x="47092" y="534750"/>
                  </a:lnTo>
                  <a:lnTo>
                    <a:pt x="33020" y="577748"/>
                  </a:lnTo>
                  <a:lnTo>
                    <a:pt x="21336" y="621762"/>
                  </a:lnTo>
                  <a:lnTo>
                    <a:pt x="12115" y="666716"/>
                  </a:lnTo>
                  <a:lnTo>
                    <a:pt x="5435" y="712532"/>
                  </a:lnTo>
                  <a:lnTo>
                    <a:pt x="1371" y="759135"/>
                  </a:lnTo>
                  <a:lnTo>
                    <a:pt x="0" y="806450"/>
                  </a:lnTo>
                  <a:lnTo>
                    <a:pt x="1371" y="853764"/>
                  </a:lnTo>
                  <a:lnTo>
                    <a:pt x="5435" y="900367"/>
                  </a:lnTo>
                  <a:lnTo>
                    <a:pt x="12115" y="946183"/>
                  </a:lnTo>
                  <a:lnTo>
                    <a:pt x="21336" y="991137"/>
                  </a:lnTo>
                  <a:lnTo>
                    <a:pt x="33020" y="1035151"/>
                  </a:lnTo>
                  <a:lnTo>
                    <a:pt x="47092" y="1078149"/>
                  </a:lnTo>
                  <a:lnTo>
                    <a:pt x="63474" y="1120056"/>
                  </a:lnTo>
                  <a:lnTo>
                    <a:pt x="82093" y="1160794"/>
                  </a:lnTo>
                  <a:lnTo>
                    <a:pt x="102870" y="1200289"/>
                  </a:lnTo>
                  <a:lnTo>
                    <a:pt x="125729" y="1238462"/>
                  </a:lnTo>
                  <a:lnTo>
                    <a:pt x="150595" y="1275240"/>
                  </a:lnTo>
                  <a:lnTo>
                    <a:pt x="177392" y="1310544"/>
                  </a:lnTo>
                  <a:lnTo>
                    <a:pt x="206042" y="1344299"/>
                  </a:lnTo>
                  <a:lnTo>
                    <a:pt x="236470" y="1376429"/>
                  </a:lnTo>
                  <a:lnTo>
                    <a:pt x="268600" y="1406857"/>
                  </a:lnTo>
                  <a:lnTo>
                    <a:pt x="302355" y="1435507"/>
                  </a:lnTo>
                  <a:lnTo>
                    <a:pt x="337659" y="1462304"/>
                  </a:lnTo>
                  <a:lnTo>
                    <a:pt x="374437" y="1487170"/>
                  </a:lnTo>
                  <a:lnTo>
                    <a:pt x="412610" y="1510029"/>
                  </a:lnTo>
                  <a:lnTo>
                    <a:pt x="452105" y="1530806"/>
                  </a:lnTo>
                  <a:lnTo>
                    <a:pt x="492843" y="1549425"/>
                  </a:lnTo>
                  <a:lnTo>
                    <a:pt x="534750" y="1565807"/>
                  </a:lnTo>
                  <a:lnTo>
                    <a:pt x="577748" y="1579879"/>
                  </a:lnTo>
                  <a:lnTo>
                    <a:pt x="621762" y="1591563"/>
                  </a:lnTo>
                  <a:lnTo>
                    <a:pt x="666716" y="1600784"/>
                  </a:lnTo>
                  <a:lnTo>
                    <a:pt x="712532" y="1607464"/>
                  </a:lnTo>
                  <a:lnTo>
                    <a:pt x="759135" y="1611528"/>
                  </a:lnTo>
                  <a:lnTo>
                    <a:pt x="806450" y="1612900"/>
                  </a:lnTo>
                  <a:lnTo>
                    <a:pt x="853764" y="1611528"/>
                  </a:lnTo>
                  <a:lnTo>
                    <a:pt x="900367" y="1607464"/>
                  </a:lnTo>
                  <a:lnTo>
                    <a:pt x="946183" y="1600784"/>
                  </a:lnTo>
                  <a:lnTo>
                    <a:pt x="991137" y="1591563"/>
                  </a:lnTo>
                  <a:lnTo>
                    <a:pt x="1035151" y="1579879"/>
                  </a:lnTo>
                  <a:lnTo>
                    <a:pt x="1078149" y="1565807"/>
                  </a:lnTo>
                  <a:lnTo>
                    <a:pt x="1120056" y="1549425"/>
                  </a:lnTo>
                  <a:lnTo>
                    <a:pt x="1160794" y="1530806"/>
                  </a:lnTo>
                  <a:lnTo>
                    <a:pt x="1200289" y="1510029"/>
                  </a:lnTo>
                  <a:lnTo>
                    <a:pt x="1238462" y="1487170"/>
                  </a:lnTo>
                  <a:lnTo>
                    <a:pt x="1275240" y="1462304"/>
                  </a:lnTo>
                  <a:lnTo>
                    <a:pt x="1310544" y="1435507"/>
                  </a:lnTo>
                  <a:lnTo>
                    <a:pt x="1344299" y="1406857"/>
                  </a:lnTo>
                  <a:lnTo>
                    <a:pt x="1376429" y="1376429"/>
                  </a:lnTo>
                  <a:lnTo>
                    <a:pt x="1406857" y="1344299"/>
                  </a:lnTo>
                  <a:lnTo>
                    <a:pt x="1435507" y="1310544"/>
                  </a:lnTo>
                  <a:lnTo>
                    <a:pt x="1462304" y="1275240"/>
                  </a:lnTo>
                  <a:lnTo>
                    <a:pt x="1487170" y="1238462"/>
                  </a:lnTo>
                  <a:lnTo>
                    <a:pt x="1510029" y="1200289"/>
                  </a:lnTo>
                  <a:lnTo>
                    <a:pt x="1530806" y="1160794"/>
                  </a:lnTo>
                  <a:lnTo>
                    <a:pt x="1549425" y="1120056"/>
                  </a:lnTo>
                  <a:lnTo>
                    <a:pt x="1565807" y="1078149"/>
                  </a:lnTo>
                  <a:lnTo>
                    <a:pt x="1579879" y="1035151"/>
                  </a:lnTo>
                  <a:lnTo>
                    <a:pt x="1591563" y="991137"/>
                  </a:lnTo>
                  <a:lnTo>
                    <a:pt x="1600784" y="946183"/>
                  </a:lnTo>
                  <a:lnTo>
                    <a:pt x="1607464" y="900367"/>
                  </a:lnTo>
                  <a:lnTo>
                    <a:pt x="1611528" y="853764"/>
                  </a:lnTo>
                  <a:lnTo>
                    <a:pt x="1612900" y="806450"/>
                  </a:lnTo>
                  <a:lnTo>
                    <a:pt x="1611528" y="759135"/>
                  </a:lnTo>
                  <a:lnTo>
                    <a:pt x="1607464" y="712532"/>
                  </a:lnTo>
                  <a:lnTo>
                    <a:pt x="1600784" y="666716"/>
                  </a:lnTo>
                  <a:lnTo>
                    <a:pt x="1591563" y="621762"/>
                  </a:lnTo>
                  <a:lnTo>
                    <a:pt x="1579879" y="577748"/>
                  </a:lnTo>
                  <a:lnTo>
                    <a:pt x="1565807" y="534750"/>
                  </a:lnTo>
                  <a:lnTo>
                    <a:pt x="1549425" y="492843"/>
                  </a:lnTo>
                  <a:lnTo>
                    <a:pt x="1530806" y="452105"/>
                  </a:lnTo>
                  <a:lnTo>
                    <a:pt x="1510029" y="412610"/>
                  </a:lnTo>
                  <a:lnTo>
                    <a:pt x="1487170" y="374437"/>
                  </a:lnTo>
                  <a:lnTo>
                    <a:pt x="1462304" y="337659"/>
                  </a:lnTo>
                  <a:lnTo>
                    <a:pt x="1435507" y="302355"/>
                  </a:lnTo>
                  <a:lnTo>
                    <a:pt x="1406857" y="268600"/>
                  </a:lnTo>
                  <a:lnTo>
                    <a:pt x="1376429" y="236470"/>
                  </a:lnTo>
                  <a:lnTo>
                    <a:pt x="1344299" y="206042"/>
                  </a:lnTo>
                  <a:lnTo>
                    <a:pt x="1310544" y="177392"/>
                  </a:lnTo>
                  <a:lnTo>
                    <a:pt x="1275240" y="150595"/>
                  </a:lnTo>
                  <a:lnTo>
                    <a:pt x="1238462" y="125729"/>
                  </a:lnTo>
                  <a:lnTo>
                    <a:pt x="1200289" y="102870"/>
                  </a:lnTo>
                  <a:lnTo>
                    <a:pt x="1160794" y="82093"/>
                  </a:lnTo>
                  <a:lnTo>
                    <a:pt x="1120056" y="63474"/>
                  </a:lnTo>
                  <a:lnTo>
                    <a:pt x="1078149" y="47092"/>
                  </a:lnTo>
                  <a:lnTo>
                    <a:pt x="1035151" y="33020"/>
                  </a:lnTo>
                  <a:lnTo>
                    <a:pt x="991137" y="21336"/>
                  </a:lnTo>
                  <a:lnTo>
                    <a:pt x="946183" y="12115"/>
                  </a:lnTo>
                  <a:lnTo>
                    <a:pt x="900367" y="5435"/>
                  </a:lnTo>
                  <a:lnTo>
                    <a:pt x="853764" y="1371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49"/>
            <p:cNvSpPr/>
            <p:nvPr/>
          </p:nvSpPr>
          <p:spPr>
            <a:xfrm>
              <a:off x="9226550" y="5441949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5" y="1326"/>
                  </a:lnTo>
                  <a:lnTo>
                    <a:pt x="743766" y="5260"/>
                  </a:lnTo>
                  <a:lnTo>
                    <a:pt x="697665" y="11729"/>
                  </a:lnTo>
                  <a:lnTo>
                    <a:pt x="652401" y="20663"/>
                  </a:lnTo>
                  <a:lnTo>
                    <a:pt x="608045" y="31992"/>
                  </a:lnTo>
                  <a:lnTo>
                    <a:pt x="564669" y="45644"/>
                  </a:lnTo>
                  <a:lnTo>
                    <a:pt x="522342" y="61549"/>
                  </a:lnTo>
                  <a:lnTo>
                    <a:pt x="481137" y="79636"/>
                  </a:lnTo>
                  <a:lnTo>
                    <a:pt x="441122" y="99834"/>
                  </a:lnTo>
                  <a:lnTo>
                    <a:pt x="402370" y="122073"/>
                  </a:lnTo>
                  <a:lnTo>
                    <a:pt x="364951" y="146282"/>
                  </a:lnTo>
                  <a:lnTo>
                    <a:pt x="328935" y="172389"/>
                  </a:lnTo>
                  <a:lnTo>
                    <a:pt x="294394" y="200325"/>
                  </a:lnTo>
                  <a:lnTo>
                    <a:pt x="261398" y="230018"/>
                  </a:lnTo>
                  <a:lnTo>
                    <a:pt x="230018" y="261398"/>
                  </a:lnTo>
                  <a:lnTo>
                    <a:pt x="200325" y="294394"/>
                  </a:lnTo>
                  <a:lnTo>
                    <a:pt x="172389" y="328935"/>
                  </a:lnTo>
                  <a:lnTo>
                    <a:pt x="146282" y="364951"/>
                  </a:lnTo>
                  <a:lnTo>
                    <a:pt x="122073" y="402370"/>
                  </a:lnTo>
                  <a:lnTo>
                    <a:pt x="99834" y="441122"/>
                  </a:lnTo>
                  <a:lnTo>
                    <a:pt x="79636" y="481137"/>
                  </a:lnTo>
                  <a:lnTo>
                    <a:pt x="61549" y="522342"/>
                  </a:lnTo>
                  <a:lnTo>
                    <a:pt x="45644" y="564669"/>
                  </a:lnTo>
                  <a:lnTo>
                    <a:pt x="31992" y="608045"/>
                  </a:lnTo>
                  <a:lnTo>
                    <a:pt x="20663" y="652401"/>
                  </a:lnTo>
                  <a:lnTo>
                    <a:pt x="11729" y="697665"/>
                  </a:lnTo>
                  <a:lnTo>
                    <a:pt x="5260" y="743766"/>
                  </a:lnTo>
                  <a:lnTo>
                    <a:pt x="1326" y="790635"/>
                  </a:lnTo>
                  <a:lnTo>
                    <a:pt x="0" y="838200"/>
                  </a:lnTo>
                  <a:lnTo>
                    <a:pt x="1326" y="885764"/>
                  </a:lnTo>
                  <a:lnTo>
                    <a:pt x="5260" y="932633"/>
                  </a:lnTo>
                  <a:lnTo>
                    <a:pt x="11729" y="978734"/>
                  </a:lnTo>
                  <a:lnTo>
                    <a:pt x="20663" y="1023998"/>
                  </a:lnTo>
                  <a:lnTo>
                    <a:pt x="31992" y="1068354"/>
                  </a:lnTo>
                  <a:lnTo>
                    <a:pt x="45644" y="1111730"/>
                  </a:lnTo>
                  <a:lnTo>
                    <a:pt x="61549" y="1154057"/>
                  </a:lnTo>
                  <a:lnTo>
                    <a:pt x="79636" y="1195262"/>
                  </a:lnTo>
                  <a:lnTo>
                    <a:pt x="99834" y="1235277"/>
                  </a:lnTo>
                  <a:lnTo>
                    <a:pt x="122073" y="1274029"/>
                  </a:lnTo>
                  <a:lnTo>
                    <a:pt x="146282" y="1311448"/>
                  </a:lnTo>
                  <a:lnTo>
                    <a:pt x="172389" y="1347464"/>
                  </a:lnTo>
                  <a:lnTo>
                    <a:pt x="200325" y="1382005"/>
                  </a:lnTo>
                  <a:lnTo>
                    <a:pt x="230018" y="1415001"/>
                  </a:lnTo>
                  <a:lnTo>
                    <a:pt x="261398" y="1446381"/>
                  </a:lnTo>
                  <a:lnTo>
                    <a:pt x="294394" y="1476074"/>
                  </a:lnTo>
                  <a:lnTo>
                    <a:pt x="328935" y="1504010"/>
                  </a:lnTo>
                  <a:lnTo>
                    <a:pt x="364951" y="1530117"/>
                  </a:lnTo>
                  <a:lnTo>
                    <a:pt x="402370" y="1554326"/>
                  </a:lnTo>
                  <a:lnTo>
                    <a:pt x="441122" y="1576565"/>
                  </a:lnTo>
                  <a:lnTo>
                    <a:pt x="481137" y="1596763"/>
                  </a:lnTo>
                  <a:lnTo>
                    <a:pt x="522342" y="1614850"/>
                  </a:lnTo>
                  <a:lnTo>
                    <a:pt x="564669" y="1630755"/>
                  </a:lnTo>
                  <a:lnTo>
                    <a:pt x="608045" y="1644407"/>
                  </a:lnTo>
                  <a:lnTo>
                    <a:pt x="652401" y="1655736"/>
                  </a:lnTo>
                  <a:lnTo>
                    <a:pt x="697665" y="1664670"/>
                  </a:lnTo>
                  <a:lnTo>
                    <a:pt x="743766" y="1671139"/>
                  </a:lnTo>
                  <a:lnTo>
                    <a:pt x="790635" y="1675073"/>
                  </a:lnTo>
                  <a:lnTo>
                    <a:pt x="838200" y="1676400"/>
                  </a:lnTo>
                  <a:lnTo>
                    <a:pt x="885764" y="1675073"/>
                  </a:lnTo>
                  <a:lnTo>
                    <a:pt x="932633" y="1671139"/>
                  </a:lnTo>
                  <a:lnTo>
                    <a:pt x="978734" y="1664670"/>
                  </a:lnTo>
                  <a:lnTo>
                    <a:pt x="1023998" y="1655736"/>
                  </a:lnTo>
                  <a:lnTo>
                    <a:pt x="1068354" y="1644407"/>
                  </a:lnTo>
                  <a:lnTo>
                    <a:pt x="1111730" y="1630755"/>
                  </a:lnTo>
                  <a:lnTo>
                    <a:pt x="1154057" y="1614850"/>
                  </a:lnTo>
                  <a:lnTo>
                    <a:pt x="1158500" y="1612900"/>
                  </a:lnTo>
                  <a:lnTo>
                    <a:pt x="838200" y="1612900"/>
                  </a:lnTo>
                  <a:lnTo>
                    <a:pt x="789279" y="1611372"/>
                  </a:lnTo>
                  <a:lnTo>
                    <a:pt x="741156" y="1606852"/>
                  </a:lnTo>
                  <a:lnTo>
                    <a:pt x="693923" y="1599431"/>
                  </a:lnTo>
                  <a:lnTo>
                    <a:pt x="647672" y="1589199"/>
                  </a:lnTo>
                  <a:lnTo>
                    <a:pt x="602494" y="1576248"/>
                  </a:lnTo>
                  <a:lnTo>
                    <a:pt x="558479" y="1560670"/>
                  </a:lnTo>
                  <a:lnTo>
                    <a:pt x="515721" y="1542556"/>
                  </a:lnTo>
                  <a:lnTo>
                    <a:pt x="474309" y="1521998"/>
                  </a:lnTo>
                  <a:lnTo>
                    <a:pt x="434336" y="1499087"/>
                  </a:lnTo>
                  <a:lnTo>
                    <a:pt x="395893" y="1473914"/>
                  </a:lnTo>
                  <a:lnTo>
                    <a:pt x="359071" y="1446571"/>
                  </a:lnTo>
                  <a:lnTo>
                    <a:pt x="323962" y="1417150"/>
                  </a:lnTo>
                  <a:lnTo>
                    <a:pt x="290658" y="1385741"/>
                  </a:lnTo>
                  <a:lnTo>
                    <a:pt x="259249" y="1352437"/>
                  </a:lnTo>
                  <a:lnTo>
                    <a:pt x="229828" y="1317328"/>
                  </a:lnTo>
                  <a:lnTo>
                    <a:pt x="202485" y="1280506"/>
                  </a:lnTo>
                  <a:lnTo>
                    <a:pt x="177312" y="1242063"/>
                  </a:lnTo>
                  <a:lnTo>
                    <a:pt x="154401" y="1202090"/>
                  </a:lnTo>
                  <a:lnTo>
                    <a:pt x="133843" y="1160678"/>
                  </a:lnTo>
                  <a:lnTo>
                    <a:pt x="115729" y="1117920"/>
                  </a:lnTo>
                  <a:lnTo>
                    <a:pt x="100151" y="1073905"/>
                  </a:lnTo>
                  <a:lnTo>
                    <a:pt x="87200" y="1028727"/>
                  </a:lnTo>
                  <a:lnTo>
                    <a:pt x="76968" y="982476"/>
                  </a:lnTo>
                  <a:lnTo>
                    <a:pt x="69547" y="935243"/>
                  </a:lnTo>
                  <a:lnTo>
                    <a:pt x="65027" y="887120"/>
                  </a:lnTo>
                  <a:lnTo>
                    <a:pt x="63500" y="838200"/>
                  </a:lnTo>
                  <a:lnTo>
                    <a:pt x="65027" y="789279"/>
                  </a:lnTo>
                  <a:lnTo>
                    <a:pt x="69547" y="741156"/>
                  </a:lnTo>
                  <a:lnTo>
                    <a:pt x="76968" y="693923"/>
                  </a:lnTo>
                  <a:lnTo>
                    <a:pt x="87200" y="647672"/>
                  </a:lnTo>
                  <a:lnTo>
                    <a:pt x="100151" y="602494"/>
                  </a:lnTo>
                  <a:lnTo>
                    <a:pt x="115729" y="558479"/>
                  </a:lnTo>
                  <a:lnTo>
                    <a:pt x="133843" y="515721"/>
                  </a:lnTo>
                  <a:lnTo>
                    <a:pt x="154401" y="474309"/>
                  </a:lnTo>
                  <a:lnTo>
                    <a:pt x="177312" y="434336"/>
                  </a:lnTo>
                  <a:lnTo>
                    <a:pt x="202485" y="395893"/>
                  </a:lnTo>
                  <a:lnTo>
                    <a:pt x="229828" y="359071"/>
                  </a:lnTo>
                  <a:lnTo>
                    <a:pt x="259249" y="323962"/>
                  </a:lnTo>
                  <a:lnTo>
                    <a:pt x="290658" y="290658"/>
                  </a:lnTo>
                  <a:lnTo>
                    <a:pt x="323962" y="259249"/>
                  </a:lnTo>
                  <a:lnTo>
                    <a:pt x="359071" y="229828"/>
                  </a:lnTo>
                  <a:lnTo>
                    <a:pt x="395893" y="202485"/>
                  </a:lnTo>
                  <a:lnTo>
                    <a:pt x="434336" y="177312"/>
                  </a:lnTo>
                  <a:lnTo>
                    <a:pt x="474309" y="154401"/>
                  </a:lnTo>
                  <a:lnTo>
                    <a:pt x="515721" y="133843"/>
                  </a:lnTo>
                  <a:lnTo>
                    <a:pt x="558479" y="115729"/>
                  </a:lnTo>
                  <a:lnTo>
                    <a:pt x="602494" y="100151"/>
                  </a:lnTo>
                  <a:lnTo>
                    <a:pt x="647672" y="87200"/>
                  </a:lnTo>
                  <a:lnTo>
                    <a:pt x="693923" y="76968"/>
                  </a:lnTo>
                  <a:lnTo>
                    <a:pt x="741156" y="69547"/>
                  </a:lnTo>
                  <a:lnTo>
                    <a:pt x="789279" y="65027"/>
                  </a:lnTo>
                  <a:lnTo>
                    <a:pt x="838200" y="63500"/>
                  </a:lnTo>
                  <a:lnTo>
                    <a:pt x="1158500" y="63500"/>
                  </a:lnTo>
                  <a:lnTo>
                    <a:pt x="1154057" y="61549"/>
                  </a:lnTo>
                  <a:lnTo>
                    <a:pt x="1111730" y="45644"/>
                  </a:lnTo>
                  <a:lnTo>
                    <a:pt x="1068354" y="31992"/>
                  </a:lnTo>
                  <a:lnTo>
                    <a:pt x="1023998" y="20663"/>
                  </a:lnTo>
                  <a:lnTo>
                    <a:pt x="978734" y="11729"/>
                  </a:lnTo>
                  <a:lnTo>
                    <a:pt x="932633" y="5260"/>
                  </a:lnTo>
                  <a:lnTo>
                    <a:pt x="885764" y="1326"/>
                  </a:lnTo>
                  <a:lnTo>
                    <a:pt x="838200" y="0"/>
                  </a:lnTo>
                  <a:close/>
                </a:path>
                <a:path w="1676400" h="1676400">
                  <a:moveTo>
                    <a:pt x="1158500" y="63500"/>
                  </a:moveTo>
                  <a:lnTo>
                    <a:pt x="838200" y="63500"/>
                  </a:lnTo>
                  <a:lnTo>
                    <a:pt x="887120" y="65027"/>
                  </a:lnTo>
                  <a:lnTo>
                    <a:pt x="935243" y="69547"/>
                  </a:lnTo>
                  <a:lnTo>
                    <a:pt x="982476" y="76968"/>
                  </a:lnTo>
                  <a:lnTo>
                    <a:pt x="1028727" y="87200"/>
                  </a:lnTo>
                  <a:lnTo>
                    <a:pt x="1073905" y="100151"/>
                  </a:lnTo>
                  <a:lnTo>
                    <a:pt x="1117920" y="115729"/>
                  </a:lnTo>
                  <a:lnTo>
                    <a:pt x="1160678" y="133843"/>
                  </a:lnTo>
                  <a:lnTo>
                    <a:pt x="1202090" y="154401"/>
                  </a:lnTo>
                  <a:lnTo>
                    <a:pt x="1242063" y="177312"/>
                  </a:lnTo>
                  <a:lnTo>
                    <a:pt x="1280506" y="202485"/>
                  </a:lnTo>
                  <a:lnTo>
                    <a:pt x="1317328" y="229828"/>
                  </a:lnTo>
                  <a:lnTo>
                    <a:pt x="1352437" y="259249"/>
                  </a:lnTo>
                  <a:lnTo>
                    <a:pt x="1385741" y="290658"/>
                  </a:lnTo>
                  <a:lnTo>
                    <a:pt x="1417150" y="323962"/>
                  </a:lnTo>
                  <a:lnTo>
                    <a:pt x="1446571" y="359071"/>
                  </a:lnTo>
                  <a:lnTo>
                    <a:pt x="1473914" y="395893"/>
                  </a:lnTo>
                  <a:lnTo>
                    <a:pt x="1499087" y="434336"/>
                  </a:lnTo>
                  <a:lnTo>
                    <a:pt x="1521998" y="474309"/>
                  </a:lnTo>
                  <a:lnTo>
                    <a:pt x="1542556" y="515721"/>
                  </a:lnTo>
                  <a:lnTo>
                    <a:pt x="1560670" y="558479"/>
                  </a:lnTo>
                  <a:lnTo>
                    <a:pt x="1576248" y="602494"/>
                  </a:lnTo>
                  <a:lnTo>
                    <a:pt x="1589199" y="647672"/>
                  </a:lnTo>
                  <a:lnTo>
                    <a:pt x="1599431" y="693923"/>
                  </a:lnTo>
                  <a:lnTo>
                    <a:pt x="1606852" y="741156"/>
                  </a:lnTo>
                  <a:lnTo>
                    <a:pt x="1611372" y="789279"/>
                  </a:lnTo>
                  <a:lnTo>
                    <a:pt x="1612900" y="838200"/>
                  </a:lnTo>
                  <a:lnTo>
                    <a:pt x="1611372" y="887120"/>
                  </a:lnTo>
                  <a:lnTo>
                    <a:pt x="1606852" y="935243"/>
                  </a:lnTo>
                  <a:lnTo>
                    <a:pt x="1599431" y="982476"/>
                  </a:lnTo>
                  <a:lnTo>
                    <a:pt x="1589199" y="1028727"/>
                  </a:lnTo>
                  <a:lnTo>
                    <a:pt x="1576248" y="1073905"/>
                  </a:lnTo>
                  <a:lnTo>
                    <a:pt x="1560670" y="1117920"/>
                  </a:lnTo>
                  <a:lnTo>
                    <a:pt x="1542556" y="1160678"/>
                  </a:lnTo>
                  <a:lnTo>
                    <a:pt x="1521998" y="1202090"/>
                  </a:lnTo>
                  <a:lnTo>
                    <a:pt x="1499087" y="1242063"/>
                  </a:lnTo>
                  <a:lnTo>
                    <a:pt x="1473914" y="1280506"/>
                  </a:lnTo>
                  <a:lnTo>
                    <a:pt x="1446571" y="1317328"/>
                  </a:lnTo>
                  <a:lnTo>
                    <a:pt x="1417150" y="1352437"/>
                  </a:lnTo>
                  <a:lnTo>
                    <a:pt x="1385741" y="1385741"/>
                  </a:lnTo>
                  <a:lnTo>
                    <a:pt x="1352437" y="1417150"/>
                  </a:lnTo>
                  <a:lnTo>
                    <a:pt x="1317328" y="1446571"/>
                  </a:lnTo>
                  <a:lnTo>
                    <a:pt x="1280506" y="1473914"/>
                  </a:lnTo>
                  <a:lnTo>
                    <a:pt x="1242063" y="1499087"/>
                  </a:lnTo>
                  <a:lnTo>
                    <a:pt x="1202090" y="1521998"/>
                  </a:lnTo>
                  <a:lnTo>
                    <a:pt x="1160678" y="1542556"/>
                  </a:lnTo>
                  <a:lnTo>
                    <a:pt x="1117920" y="1560670"/>
                  </a:lnTo>
                  <a:lnTo>
                    <a:pt x="1073905" y="1576248"/>
                  </a:lnTo>
                  <a:lnTo>
                    <a:pt x="1028727" y="1589199"/>
                  </a:lnTo>
                  <a:lnTo>
                    <a:pt x="982476" y="1599431"/>
                  </a:lnTo>
                  <a:lnTo>
                    <a:pt x="935243" y="1606852"/>
                  </a:lnTo>
                  <a:lnTo>
                    <a:pt x="887120" y="1611372"/>
                  </a:lnTo>
                  <a:lnTo>
                    <a:pt x="838200" y="1612900"/>
                  </a:lnTo>
                  <a:lnTo>
                    <a:pt x="1158500" y="1612900"/>
                  </a:lnTo>
                  <a:lnTo>
                    <a:pt x="1195262" y="1596763"/>
                  </a:lnTo>
                  <a:lnTo>
                    <a:pt x="1235277" y="1576565"/>
                  </a:lnTo>
                  <a:lnTo>
                    <a:pt x="1274029" y="1554326"/>
                  </a:lnTo>
                  <a:lnTo>
                    <a:pt x="1311448" y="1530117"/>
                  </a:lnTo>
                  <a:lnTo>
                    <a:pt x="1347464" y="1504010"/>
                  </a:lnTo>
                  <a:lnTo>
                    <a:pt x="1382005" y="1476074"/>
                  </a:lnTo>
                  <a:lnTo>
                    <a:pt x="1415001" y="1446381"/>
                  </a:lnTo>
                  <a:lnTo>
                    <a:pt x="1446381" y="1415001"/>
                  </a:lnTo>
                  <a:lnTo>
                    <a:pt x="1476074" y="1382005"/>
                  </a:lnTo>
                  <a:lnTo>
                    <a:pt x="1504010" y="1347464"/>
                  </a:lnTo>
                  <a:lnTo>
                    <a:pt x="1530117" y="1311448"/>
                  </a:lnTo>
                  <a:lnTo>
                    <a:pt x="1554326" y="1274029"/>
                  </a:lnTo>
                  <a:lnTo>
                    <a:pt x="1576565" y="1235277"/>
                  </a:lnTo>
                  <a:lnTo>
                    <a:pt x="1596763" y="1195262"/>
                  </a:lnTo>
                  <a:lnTo>
                    <a:pt x="1614850" y="1154057"/>
                  </a:lnTo>
                  <a:lnTo>
                    <a:pt x="1630755" y="1111730"/>
                  </a:lnTo>
                  <a:lnTo>
                    <a:pt x="1644407" y="1068354"/>
                  </a:lnTo>
                  <a:lnTo>
                    <a:pt x="1655736" y="1023998"/>
                  </a:lnTo>
                  <a:lnTo>
                    <a:pt x="1664670" y="978734"/>
                  </a:lnTo>
                  <a:lnTo>
                    <a:pt x="1671139" y="932633"/>
                  </a:lnTo>
                  <a:lnTo>
                    <a:pt x="1675073" y="885764"/>
                  </a:lnTo>
                  <a:lnTo>
                    <a:pt x="1676400" y="838200"/>
                  </a:lnTo>
                  <a:lnTo>
                    <a:pt x="1675073" y="790635"/>
                  </a:lnTo>
                  <a:lnTo>
                    <a:pt x="1671139" y="743766"/>
                  </a:lnTo>
                  <a:lnTo>
                    <a:pt x="1664670" y="697665"/>
                  </a:lnTo>
                  <a:lnTo>
                    <a:pt x="1655736" y="652401"/>
                  </a:lnTo>
                  <a:lnTo>
                    <a:pt x="1644407" y="608045"/>
                  </a:lnTo>
                  <a:lnTo>
                    <a:pt x="1630755" y="564669"/>
                  </a:lnTo>
                  <a:lnTo>
                    <a:pt x="1614850" y="522342"/>
                  </a:lnTo>
                  <a:lnTo>
                    <a:pt x="1596763" y="481137"/>
                  </a:lnTo>
                  <a:lnTo>
                    <a:pt x="1576565" y="441122"/>
                  </a:lnTo>
                  <a:lnTo>
                    <a:pt x="1554326" y="402370"/>
                  </a:lnTo>
                  <a:lnTo>
                    <a:pt x="1530117" y="364951"/>
                  </a:lnTo>
                  <a:lnTo>
                    <a:pt x="1504010" y="328935"/>
                  </a:lnTo>
                  <a:lnTo>
                    <a:pt x="1476074" y="294394"/>
                  </a:lnTo>
                  <a:lnTo>
                    <a:pt x="1446381" y="261398"/>
                  </a:lnTo>
                  <a:lnTo>
                    <a:pt x="1415001" y="230018"/>
                  </a:lnTo>
                  <a:lnTo>
                    <a:pt x="1382005" y="200325"/>
                  </a:lnTo>
                  <a:lnTo>
                    <a:pt x="1347464" y="172389"/>
                  </a:lnTo>
                  <a:lnTo>
                    <a:pt x="1311448" y="146282"/>
                  </a:lnTo>
                  <a:lnTo>
                    <a:pt x="1274029" y="122073"/>
                  </a:lnTo>
                  <a:lnTo>
                    <a:pt x="1235277" y="99834"/>
                  </a:lnTo>
                  <a:lnTo>
                    <a:pt x="1195262" y="79636"/>
                  </a:lnTo>
                  <a:lnTo>
                    <a:pt x="1158500" y="63500"/>
                  </a:lnTo>
                  <a:close/>
                </a:path>
              </a:pathLst>
            </a:custGeom>
            <a:solidFill>
              <a:srgbClr val="77767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9647084" y="5478053"/>
              <a:ext cx="810259" cy="1438204"/>
            </a:xfrm>
            <a:prstGeom prst="rect">
              <a:avLst/>
            </a:prstGeom>
          </p:spPr>
          <p:txBody>
            <a:bodyPr vert="horz" wrap="square" lIns="0" tIns="8856" rIns="0" bIns="0" rtlCol="0">
              <a:spAutoFit/>
            </a:bodyPr>
            <a:lstStyle/>
            <a:p>
              <a:pPr marL="7701">
                <a:spcBef>
                  <a:spcPts val="70"/>
                </a:spcBef>
              </a:pPr>
              <a:r>
                <a:rPr sz="5609" spc="3" dirty="0">
                  <a:solidFill>
                    <a:srgbClr val="2E4954"/>
                  </a:solidFill>
                  <a:latin typeface="Arial Black"/>
                  <a:cs typeface="Arial Black"/>
                </a:rPr>
                <a:t>$</a:t>
              </a:r>
              <a:endParaRPr sz="5609">
                <a:latin typeface="Arial Black"/>
                <a:cs typeface="Arial Black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12303886" y="3875276"/>
              <a:ext cx="5099051" cy="485511"/>
            </a:xfrm>
            <a:prstGeom prst="rect">
              <a:avLst/>
            </a:prstGeom>
          </p:spPr>
          <p:txBody>
            <a:bodyPr vert="horz" wrap="square" lIns="0" tIns="9627" rIns="0" bIns="0" rtlCol="0">
              <a:spAutoFit/>
            </a:bodyPr>
            <a:lstStyle/>
            <a:p>
              <a:pPr marL="7701">
                <a:spcBef>
                  <a:spcPts val="76"/>
                </a:spcBef>
              </a:pPr>
              <a:r>
                <a:rPr sz="1850" b="1" spc="6" dirty="0">
                  <a:solidFill>
                    <a:srgbClr val="FFFFFF"/>
                  </a:solidFill>
                  <a:latin typeface="Arial"/>
                  <a:cs typeface="Arial"/>
                </a:rPr>
                <a:t>CONSTITUCIÓN</a:t>
              </a:r>
              <a:r>
                <a:rPr sz="1850" b="1" spc="-2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50" b="1" spc="-9" dirty="0">
                  <a:solidFill>
                    <a:srgbClr val="FFFFFF"/>
                  </a:solidFill>
                  <a:latin typeface="Arial"/>
                  <a:cs typeface="Arial"/>
                </a:rPr>
                <a:t>NOTARIAL</a:t>
              </a:r>
              <a:endParaRPr sz="1850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11194471" y="4906874"/>
              <a:ext cx="3077845" cy="1718446"/>
            </a:xfrm>
            <a:prstGeom prst="rect">
              <a:avLst/>
            </a:prstGeom>
          </p:spPr>
          <p:txBody>
            <a:bodyPr vert="horz" wrap="square" lIns="0" tIns="10782" rIns="0" bIns="0" rtlCol="0">
              <a:spAutoFit/>
            </a:bodyPr>
            <a:lstStyle/>
            <a:p>
              <a:pPr marL="7701">
                <a:spcBef>
                  <a:spcPts val="85"/>
                </a:spcBef>
              </a:pPr>
              <a:r>
                <a:rPr sz="6701" spc="15" dirty="0">
                  <a:solidFill>
                    <a:srgbClr val="FFFFFF"/>
                  </a:solidFill>
                  <a:latin typeface="Arial Black"/>
                  <a:cs typeface="Arial Black"/>
                </a:rPr>
                <a:t>5UF</a:t>
              </a:r>
              <a:endParaRPr sz="6701">
                <a:latin typeface="Arial Black"/>
                <a:cs typeface="Arial Black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11334939" y="6510244"/>
              <a:ext cx="2839085" cy="863223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lnSpc>
                  <a:spcPts val="2274"/>
                </a:lnSpc>
                <a:spcBef>
                  <a:spcPts val="82"/>
                </a:spcBef>
              </a:pPr>
              <a:r>
                <a:rPr sz="2062" b="1" spc="6" dirty="0">
                  <a:solidFill>
                    <a:srgbClr val="FFFFFF"/>
                  </a:solidFill>
                  <a:latin typeface="Arial"/>
                  <a:cs typeface="Arial"/>
                </a:rPr>
                <a:t>$13</a:t>
              </a:r>
              <a:r>
                <a:rPr lang="es-MX" sz="2062" b="1" spc="6" dirty="0">
                  <a:solidFill>
                    <a:srgbClr val="FFFFFF"/>
                  </a:solidFill>
                  <a:latin typeface="Arial"/>
                  <a:cs typeface="Arial"/>
                </a:rPr>
                <a:t>8</a:t>
              </a:r>
              <a:r>
                <a:rPr sz="2062" b="1" spc="6" dirty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r>
                <a:rPr lang="es-MX" sz="2062" b="1" spc="6" dirty="0">
                  <a:solidFill>
                    <a:srgbClr val="FFFFFF"/>
                  </a:solidFill>
                  <a:latin typeface="Arial"/>
                  <a:cs typeface="Arial"/>
                </a:rPr>
                <a:t>705</a:t>
              </a:r>
              <a:r>
                <a:rPr sz="2062" b="1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2062" b="1" spc="9" dirty="0">
                  <a:solidFill>
                    <a:srgbClr val="FFFFFF"/>
                  </a:solidFill>
                  <a:latin typeface="Arial"/>
                  <a:cs typeface="Arial"/>
                </a:rPr>
                <a:t>CLP</a:t>
              </a:r>
              <a:endParaRPr sz="2062" dirty="0">
                <a:latin typeface="Arial"/>
                <a:cs typeface="Arial"/>
              </a:endParaRPr>
            </a:p>
            <a:p>
              <a:pPr marL="1092042">
                <a:lnSpc>
                  <a:spcPts val="1655"/>
                </a:lnSpc>
              </a:pPr>
              <a:r>
                <a:rPr sz="1546" b="1" spc="-6" dirty="0">
                  <a:solidFill>
                    <a:srgbClr val="FFFFFF"/>
                  </a:solidFill>
                  <a:latin typeface="Arial"/>
                  <a:cs typeface="Arial"/>
                </a:rPr>
                <a:t>Aprox.</a:t>
              </a:r>
              <a:endParaRPr sz="1546" dirty="0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14594206" y="4652699"/>
              <a:ext cx="1294766" cy="82721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>
                <a:spcBef>
                  <a:spcPts val="55"/>
                </a:spcBef>
              </a:pPr>
              <a:r>
                <a:rPr sz="3214" b="1" spc="-9" dirty="0">
                  <a:solidFill>
                    <a:srgbClr val="FFFFFF"/>
                  </a:solidFill>
                  <a:latin typeface="Arial"/>
                  <a:cs typeface="Arial"/>
                </a:rPr>
                <a:t>3UF</a:t>
              </a:r>
              <a:endParaRPr sz="3214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16018763" y="4796180"/>
              <a:ext cx="2566670" cy="567107"/>
            </a:xfrm>
            <a:prstGeom prst="rect">
              <a:avLst/>
            </a:prstGeom>
          </p:spPr>
          <p:txBody>
            <a:bodyPr vert="horz" wrap="square" lIns="0" tIns="7701" rIns="0" bIns="0" rtlCol="0">
              <a:spAutoFit/>
            </a:bodyPr>
            <a:lstStyle/>
            <a:p>
              <a:pPr marL="7701" marR="3081">
                <a:spcBef>
                  <a:spcPts val="61"/>
                </a:spcBef>
              </a:pPr>
              <a:r>
                <a:rPr sz="1092" dirty="0">
                  <a:solidFill>
                    <a:srgbClr val="FFFFFF"/>
                  </a:solidFill>
                  <a:latin typeface="Arial"/>
                  <a:cs typeface="Arial"/>
                </a:rPr>
                <a:t>Escritura </a:t>
              </a:r>
              <a:r>
                <a:rPr sz="1092" spc="-3" dirty="0">
                  <a:solidFill>
                    <a:srgbClr val="FFFFFF"/>
                  </a:solidFill>
                  <a:latin typeface="Arial"/>
                  <a:cs typeface="Arial"/>
                </a:rPr>
                <a:t>de</a:t>
              </a:r>
              <a:r>
                <a:rPr sz="1092" spc="-5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92" spc="-3" dirty="0">
                  <a:solidFill>
                    <a:srgbClr val="FFFFFF"/>
                  </a:solidFill>
                  <a:latin typeface="Arial"/>
                  <a:cs typeface="Arial"/>
                </a:rPr>
                <a:t>Constitución  de</a:t>
              </a:r>
              <a:r>
                <a:rPr sz="1092" spc="-6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92" dirty="0">
                  <a:solidFill>
                    <a:srgbClr val="FFFFFF"/>
                  </a:solidFill>
                  <a:latin typeface="Arial"/>
                  <a:cs typeface="Arial"/>
                </a:rPr>
                <a:t>Prenda.</a:t>
              </a:r>
              <a:endParaRPr sz="1092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2989833" y="4854295"/>
              <a:ext cx="4805680" cy="2760751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155" algn="ctr">
                <a:lnSpc>
                  <a:spcPts val="1613"/>
                </a:lnSpc>
                <a:spcBef>
                  <a:spcPts val="55"/>
                </a:spcBef>
              </a:pPr>
              <a:r>
                <a:rPr sz="1546" b="1" dirty="0">
                  <a:solidFill>
                    <a:srgbClr val="456372"/>
                  </a:solidFill>
                  <a:latin typeface="Arial"/>
                  <a:cs typeface="Arial"/>
                </a:rPr>
                <a:t>Instrucciones de Prenda</a:t>
              </a:r>
              <a:endParaRPr sz="1546" dirty="0">
                <a:latin typeface="Arial"/>
                <a:cs typeface="Arial"/>
              </a:endParaRPr>
            </a:p>
            <a:p>
              <a:pPr marL="104737">
                <a:lnSpc>
                  <a:spcPts val="7686"/>
                </a:lnSpc>
              </a:pPr>
              <a:r>
                <a:rPr sz="6701" dirty="0">
                  <a:solidFill>
                    <a:srgbClr val="456372"/>
                  </a:solidFill>
                  <a:latin typeface="Arial Black"/>
                  <a:cs typeface="Arial Black"/>
                </a:rPr>
                <a:t>0,3UF</a:t>
              </a:r>
              <a:endParaRPr sz="6701" dirty="0">
                <a:latin typeface="Arial Black"/>
                <a:cs typeface="Arial Black"/>
              </a:endParaRPr>
            </a:p>
            <a:p>
              <a:pPr algn="ctr">
                <a:lnSpc>
                  <a:spcPts val="3745"/>
                </a:lnSpc>
              </a:pPr>
              <a:r>
                <a:rPr sz="3214" b="1" dirty="0">
                  <a:solidFill>
                    <a:srgbClr val="456372"/>
                  </a:solidFill>
                  <a:latin typeface="Arial"/>
                  <a:cs typeface="Arial"/>
                </a:rPr>
                <a:t>$8.</a:t>
              </a:r>
              <a:r>
                <a:rPr lang="es-MX" sz="3214" b="1" dirty="0">
                  <a:solidFill>
                    <a:srgbClr val="456372"/>
                  </a:solidFill>
                  <a:latin typeface="Arial"/>
                  <a:cs typeface="Arial"/>
                </a:rPr>
                <a:t>300</a:t>
              </a:r>
              <a:r>
                <a:rPr sz="3214" b="1" dirty="0">
                  <a:solidFill>
                    <a:srgbClr val="456372"/>
                  </a:solidFill>
                  <a:latin typeface="Arial"/>
                  <a:cs typeface="Arial"/>
                </a:rPr>
                <a:t> CLP </a:t>
              </a:r>
              <a:r>
                <a:rPr sz="1546" b="1" dirty="0">
                  <a:solidFill>
                    <a:srgbClr val="456372"/>
                  </a:solidFill>
                  <a:latin typeface="Arial"/>
                  <a:cs typeface="Arial"/>
                </a:rPr>
                <a:t>Aprox.</a:t>
              </a:r>
              <a:endParaRPr sz="1546" dirty="0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4471650" y="5556249"/>
              <a:ext cx="4229100" cy="0"/>
            </a:xfrm>
            <a:custGeom>
              <a:avLst/>
              <a:gdLst/>
              <a:ahLst/>
              <a:cxnLst/>
              <a:rect l="l" t="t" r="r" b="b"/>
              <a:pathLst>
                <a:path w="4229100">
                  <a:moveTo>
                    <a:pt x="0" y="0"/>
                  </a:moveTo>
                  <a:lnTo>
                    <a:pt x="42291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14594206" y="5636949"/>
              <a:ext cx="1294766" cy="82721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>
                <a:spcBef>
                  <a:spcPts val="55"/>
                </a:spcBef>
              </a:pPr>
              <a:r>
                <a:rPr sz="3214" b="1" spc="-9" dirty="0">
                  <a:solidFill>
                    <a:srgbClr val="FFFFFF"/>
                  </a:solidFill>
                  <a:latin typeface="Arial"/>
                  <a:cs typeface="Arial"/>
                </a:rPr>
                <a:t>1UF</a:t>
              </a:r>
              <a:endParaRPr sz="3214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16018763" y="5780430"/>
              <a:ext cx="2566035" cy="567107"/>
            </a:xfrm>
            <a:prstGeom prst="rect">
              <a:avLst/>
            </a:prstGeom>
          </p:spPr>
          <p:txBody>
            <a:bodyPr vert="horz" wrap="square" lIns="0" tIns="7701" rIns="0" bIns="0" rtlCol="0">
              <a:spAutoFit/>
            </a:bodyPr>
            <a:lstStyle/>
            <a:p>
              <a:pPr marL="7701" marR="3081">
                <a:spcBef>
                  <a:spcPts val="61"/>
                </a:spcBef>
              </a:pPr>
              <a:r>
                <a:rPr sz="1092" spc="-3" dirty="0">
                  <a:solidFill>
                    <a:srgbClr val="FFFFFF"/>
                  </a:solidFill>
                  <a:latin typeface="Arial"/>
                  <a:cs typeface="Arial"/>
                </a:rPr>
                <a:t>Notificación de la</a:t>
              </a:r>
              <a:r>
                <a:rPr sz="1092" spc="-5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92" dirty="0">
                  <a:solidFill>
                    <a:srgbClr val="FFFFFF"/>
                  </a:solidFill>
                  <a:latin typeface="Arial"/>
                  <a:cs typeface="Arial"/>
                </a:rPr>
                <a:t>Prenda  a</a:t>
              </a:r>
              <a:r>
                <a:rPr sz="1092" spc="-6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92" spc="-27" dirty="0">
                  <a:solidFill>
                    <a:srgbClr val="FFFFFF"/>
                  </a:solidFill>
                  <a:latin typeface="Arial"/>
                  <a:cs typeface="Arial"/>
                </a:rPr>
                <a:t>DCV.</a:t>
              </a:r>
              <a:endParaRPr sz="1092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14594206" y="6652950"/>
              <a:ext cx="1294766" cy="82721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>
                <a:spcBef>
                  <a:spcPts val="55"/>
                </a:spcBef>
              </a:pPr>
              <a:r>
                <a:rPr sz="3214" b="1" spc="-9" dirty="0">
                  <a:solidFill>
                    <a:srgbClr val="FFFFFF"/>
                  </a:solidFill>
                  <a:latin typeface="Arial"/>
                  <a:cs typeface="Arial"/>
                </a:rPr>
                <a:t>1UF</a:t>
              </a:r>
              <a:endParaRPr sz="3214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16018763" y="6796430"/>
              <a:ext cx="2350770" cy="844248"/>
            </a:xfrm>
            <a:prstGeom prst="rect">
              <a:avLst/>
            </a:prstGeom>
          </p:spPr>
          <p:txBody>
            <a:bodyPr vert="horz" wrap="square" lIns="0" tIns="7701" rIns="0" bIns="0" rtlCol="0">
              <a:spAutoFit/>
            </a:bodyPr>
            <a:lstStyle/>
            <a:p>
              <a:pPr marL="7701" marR="3081">
                <a:spcBef>
                  <a:spcPts val="61"/>
                </a:spcBef>
              </a:pPr>
              <a:r>
                <a:rPr sz="1092" spc="-3" dirty="0">
                  <a:solidFill>
                    <a:srgbClr val="FFFFFF"/>
                  </a:solidFill>
                  <a:latin typeface="Arial"/>
                  <a:cs typeface="Arial"/>
                </a:rPr>
                <a:t>Registro de </a:t>
              </a:r>
              <a:r>
                <a:rPr sz="1092" dirty="0">
                  <a:solidFill>
                    <a:srgbClr val="FFFFFF"/>
                  </a:solidFill>
                  <a:latin typeface="Arial"/>
                  <a:cs typeface="Arial"/>
                </a:rPr>
                <a:t>Prenda</a:t>
              </a:r>
              <a:r>
                <a:rPr sz="1092" spc="-5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92" dirty="0">
                  <a:solidFill>
                    <a:srgbClr val="FFFFFF"/>
                  </a:solidFill>
                  <a:latin typeface="Arial"/>
                  <a:cs typeface="Arial"/>
                </a:rPr>
                <a:t>sin  </a:t>
              </a:r>
              <a:r>
                <a:rPr sz="1092" spc="-3" dirty="0">
                  <a:solidFill>
                    <a:srgbClr val="FFFFFF"/>
                  </a:solidFill>
                  <a:latin typeface="Arial"/>
                  <a:cs typeface="Arial"/>
                </a:rPr>
                <a:t>desplazamiento en  Registro</a:t>
              </a:r>
              <a:r>
                <a:rPr sz="1092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92" spc="-3" dirty="0">
                  <a:solidFill>
                    <a:srgbClr val="FFFFFF"/>
                  </a:solidFill>
                  <a:latin typeface="Arial"/>
                  <a:cs typeface="Arial"/>
                </a:rPr>
                <a:t>Civil.</a:t>
              </a:r>
              <a:endParaRPr sz="1092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4471650" y="6540500"/>
              <a:ext cx="4229100" cy="0"/>
            </a:xfrm>
            <a:custGeom>
              <a:avLst/>
              <a:gdLst/>
              <a:ahLst/>
              <a:cxnLst/>
              <a:rect l="l" t="t" r="r" b="b"/>
              <a:pathLst>
                <a:path w="4229100">
                  <a:moveTo>
                    <a:pt x="0" y="0"/>
                  </a:moveTo>
                  <a:lnTo>
                    <a:pt x="42291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745034" y="3884113"/>
            <a:ext cx="10673990" cy="1031973"/>
            <a:chOff x="1263650" y="8235950"/>
            <a:chExt cx="17602200" cy="1701800"/>
          </a:xfrm>
        </p:grpSpPr>
        <p:sp>
          <p:nvSpPr>
            <p:cNvPr id="4" name="object 4"/>
            <p:cNvSpPr/>
            <p:nvPr/>
          </p:nvSpPr>
          <p:spPr>
            <a:xfrm>
              <a:off x="1263650" y="8235950"/>
              <a:ext cx="8801100" cy="1701800"/>
            </a:xfrm>
            <a:custGeom>
              <a:avLst/>
              <a:gdLst/>
              <a:ahLst/>
              <a:cxnLst/>
              <a:rect l="l" t="t" r="r" b="b"/>
              <a:pathLst>
                <a:path w="8801100" h="1701800">
                  <a:moveTo>
                    <a:pt x="8801100" y="1701799"/>
                  </a:moveTo>
                  <a:lnTo>
                    <a:pt x="0" y="1701799"/>
                  </a:lnTo>
                  <a:lnTo>
                    <a:pt x="0" y="0"/>
                  </a:lnTo>
                  <a:lnTo>
                    <a:pt x="8801100" y="0"/>
                  </a:lnTo>
                  <a:lnTo>
                    <a:pt x="8801100" y="1701799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0064750" y="8235950"/>
              <a:ext cx="8801100" cy="1701800"/>
            </a:xfrm>
            <a:custGeom>
              <a:avLst/>
              <a:gdLst/>
              <a:ahLst/>
              <a:cxnLst/>
              <a:rect l="l" t="t" r="r" b="b"/>
              <a:pathLst>
                <a:path w="8801100" h="1701800">
                  <a:moveTo>
                    <a:pt x="8801100" y="1701799"/>
                  </a:moveTo>
                  <a:lnTo>
                    <a:pt x="0" y="1701799"/>
                  </a:lnTo>
                  <a:lnTo>
                    <a:pt x="0" y="0"/>
                  </a:lnTo>
                  <a:lnTo>
                    <a:pt x="8801100" y="0"/>
                  </a:lnTo>
                  <a:lnTo>
                    <a:pt x="8801100" y="1701799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0" name="object 50"/>
            <p:cNvSpPr/>
            <p:nvPr/>
          </p:nvSpPr>
          <p:spPr>
            <a:xfrm>
              <a:off x="9266237" y="8291512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806450" y="0"/>
                  </a:moveTo>
                  <a:lnTo>
                    <a:pt x="759135" y="1371"/>
                  </a:lnTo>
                  <a:lnTo>
                    <a:pt x="712532" y="5435"/>
                  </a:lnTo>
                  <a:lnTo>
                    <a:pt x="666716" y="12115"/>
                  </a:lnTo>
                  <a:lnTo>
                    <a:pt x="621762" y="21336"/>
                  </a:lnTo>
                  <a:lnTo>
                    <a:pt x="577748" y="33020"/>
                  </a:lnTo>
                  <a:lnTo>
                    <a:pt x="534750" y="47092"/>
                  </a:lnTo>
                  <a:lnTo>
                    <a:pt x="492843" y="63474"/>
                  </a:lnTo>
                  <a:lnTo>
                    <a:pt x="452105" y="82093"/>
                  </a:lnTo>
                  <a:lnTo>
                    <a:pt x="412610" y="102870"/>
                  </a:lnTo>
                  <a:lnTo>
                    <a:pt x="374437" y="125729"/>
                  </a:lnTo>
                  <a:lnTo>
                    <a:pt x="337659" y="150595"/>
                  </a:lnTo>
                  <a:lnTo>
                    <a:pt x="302355" y="177392"/>
                  </a:lnTo>
                  <a:lnTo>
                    <a:pt x="268600" y="206042"/>
                  </a:lnTo>
                  <a:lnTo>
                    <a:pt x="236470" y="236470"/>
                  </a:lnTo>
                  <a:lnTo>
                    <a:pt x="206042" y="268600"/>
                  </a:lnTo>
                  <a:lnTo>
                    <a:pt x="177392" y="302355"/>
                  </a:lnTo>
                  <a:lnTo>
                    <a:pt x="150595" y="337659"/>
                  </a:lnTo>
                  <a:lnTo>
                    <a:pt x="125729" y="374437"/>
                  </a:lnTo>
                  <a:lnTo>
                    <a:pt x="102870" y="412610"/>
                  </a:lnTo>
                  <a:lnTo>
                    <a:pt x="82093" y="452105"/>
                  </a:lnTo>
                  <a:lnTo>
                    <a:pt x="63474" y="492843"/>
                  </a:lnTo>
                  <a:lnTo>
                    <a:pt x="47092" y="534750"/>
                  </a:lnTo>
                  <a:lnTo>
                    <a:pt x="33020" y="577748"/>
                  </a:lnTo>
                  <a:lnTo>
                    <a:pt x="21336" y="621762"/>
                  </a:lnTo>
                  <a:lnTo>
                    <a:pt x="12115" y="666716"/>
                  </a:lnTo>
                  <a:lnTo>
                    <a:pt x="5435" y="712532"/>
                  </a:lnTo>
                  <a:lnTo>
                    <a:pt x="1371" y="759135"/>
                  </a:lnTo>
                  <a:lnTo>
                    <a:pt x="0" y="806449"/>
                  </a:lnTo>
                  <a:lnTo>
                    <a:pt x="1371" y="853764"/>
                  </a:lnTo>
                  <a:lnTo>
                    <a:pt x="5435" y="900367"/>
                  </a:lnTo>
                  <a:lnTo>
                    <a:pt x="12115" y="946183"/>
                  </a:lnTo>
                  <a:lnTo>
                    <a:pt x="21336" y="991137"/>
                  </a:lnTo>
                  <a:lnTo>
                    <a:pt x="33020" y="1035151"/>
                  </a:lnTo>
                  <a:lnTo>
                    <a:pt x="47092" y="1078149"/>
                  </a:lnTo>
                  <a:lnTo>
                    <a:pt x="63474" y="1120056"/>
                  </a:lnTo>
                  <a:lnTo>
                    <a:pt x="82093" y="1160794"/>
                  </a:lnTo>
                  <a:lnTo>
                    <a:pt x="102870" y="1200289"/>
                  </a:lnTo>
                  <a:lnTo>
                    <a:pt x="125729" y="1238462"/>
                  </a:lnTo>
                  <a:lnTo>
                    <a:pt x="150595" y="1275240"/>
                  </a:lnTo>
                  <a:lnTo>
                    <a:pt x="177392" y="1310544"/>
                  </a:lnTo>
                  <a:lnTo>
                    <a:pt x="206042" y="1344299"/>
                  </a:lnTo>
                  <a:lnTo>
                    <a:pt x="236470" y="1376429"/>
                  </a:lnTo>
                  <a:lnTo>
                    <a:pt x="268600" y="1406857"/>
                  </a:lnTo>
                  <a:lnTo>
                    <a:pt x="302355" y="1435507"/>
                  </a:lnTo>
                  <a:lnTo>
                    <a:pt x="337659" y="1462304"/>
                  </a:lnTo>
                  <a:lnTo>
                    <a:pt x="374437" y="1487170"/>
                  </a:lnTo>
                  <a:lnTo>
                    <a:pt x="412610" y="1510029"/>
                  </a:lnTo>
                  <a:lnTo>
                    <a:pt x="452105" y="1530806"/>
                  </a:lnTo>
                  <a:lnTo>
                    <a:pt x="492843" y="1549425"/>
                  </a:lnTo>
                  <a:lnTo>
                    <a:pt x="534750" y="1565807"/>
                  </a:lnTo>
                  <a:lnTo>
                    <a:pt x="577748" y="1579879"/>
                  </a:lnTo>
                  <a:lnTo>
                    <a:pt x="621762" y="1591563"/>
                  </a:lnTo>
                  <a:lnTo>
                    <a:pt x="666716" y="1600784"/>
                  </a:lnTo>
                  <a:lnTo>
                    <a:pt x="712532" y="1607464"/>
                  </a:lnTo>
                  <a:lnTo>
                    <a:pt x="759135" y="1611528"/>
                  </a:lnTo>
                  <a:lnTo>
                    <a:pt x="806450" y="1612899"/>
                  </a:lnTo>
                  <a:lnTo>
                    <a:pt x="853764" y="1611528"/>
                  </a:lnTo>
                  <a:lnTo>
                    <a:pt x="900367" y="1607464"/>
                  </a:lnTo>
                  <a:lnTo>
                    <a:pt x="946183" y="1600784"/>
                  </a:lnTo>
                  <a:lnTo>
                    <a:pt x="991137" y="1591563"/>
                  </a:lnTo>
                  <a:lnTo>
                    <a:pt x="1035151" y="1579879"/>
                  </a:lnTo>
                  <a:lnTo>
                    <a:pt x="1078149" y="1565807"/>
                  </a:lnTo>
                  <a:lnTo>
                    <a:pt x="1120056" y="1549425"/>
                  </a:lnTo>
                  <a:lnTo>
                    <a:pt x="1160794" y="1530806"/>
                  </a:lnTo>
                  <a:lnTo>
                    <a:pt x="1200289" y="1510029"/>
                  </a:lnTo>
                  <a:lnTo>
                    <a:pt x="1238462" y="1487170"/>
                  </a:lnTo>
                  <a:lnTo>
                    <a:pt x="1275240" y="1462304"/>
                  </a:lnTo>
                  <a:lnTo>
                    <a:pt x="1310544" y="1435507"/>
                  </a:lnTo>
                  <a:lnTo>
                    <a:pt x="1344299" y="1406857"/>
                  </a:lnTo>
                  <a:lnTo>
                    <a:pt x="1376429" y="1376429"/>
                  </a:lnTo>
                  <a:lnTo>
                    <a:pt x="1406857" y="1344299"/>
                  </a:lnTo>
                  <a:lnTo>
                    <a:pt x="1435507" y="1310544"/>
                  </a:lnTo>
                  <a:lnTo>
                    <a:pt x="1462304" y="1275240"/>
                  </a:lnTo>
                  <a:lnTo>
                    <a:pt x="1487170" y="1238462"/>
                  </a:lnTo>
                  <a:lnTo>
                    <a:pt x="1510029" y="1200289"/>
                  </a:lnTo>
                  <a:lnTo>
                    <a:pt x="1530806" y="1160794"/>
                  </a:lnTo>
                  <a:lnTo>
                    <a:pt x="1549425" y="1120056"/>
                  </a:lnTo>
                  <a:lnTo>
                    <a:pt x="1565807" y="1078149"/>
                  </a:lnTo>
                  <a:lnTo>
                    <a:pt x="1579879" y="1035151"/>
                  </a:lnTo>
                  <a:lnTo>
                    <a:pt x="1591563" y="991137"/>
                  </a:lnTo>
                  <a:lnTo>
                    <a:pt x="1600784" y="946183"/>
                  </a:lnTo>
                  <a:lnTo>
                    <a:pt x="1607464" y="900367"/>
                  </a:lnTo>
                  <a:lnTo>
                    <a:pt x="1611528" y="853764"/>
                  </a:lnTo>
                  <a:lnTo>
                    <a:pt x="1612900" y="806449"/>
                  </a:lnTo>
                  <a:lnTo>
                    <a:pt x="1611528" y="759135"/>
                  </a:lnTo>
                  <a:lnTo>
                    <a:pt x="1607464" y="712532"/>
                  </a:lnTo>
                  <a:lnTo>
                    <a:pt x="1600784" y="666716"/>
                  </a:lnTo>
                  <a:lnTo>
                    <a:pt x="1591563" y="621762"/>
                  </a:lnTo>
                  <a:lnTo>
                    <a:pt x="1579879" y="577748"/>
                  </a:lnTo>
                  <a:lnTo>
                    <a:pt x="1565807" y="534750"/>
                  </a:lnTo>
                  <a:lnTo>
                    <a:pt x="1549425" y="492843"/>
                  </a:lnTo>
                  <a:lnTo>
                    <a:pt x="1530806" y="452105"/>
                  </a:lnTo>
                  <a:lnTo>
                    <a:pt x="1510029" y="412610"/>
                  </a:lnTo>
                  <a:lnTo>
                    <a:pt x="1487170" y="374437"/>
                  </a:lnTo>
                  <a:lnTo>
                    <a:pt x="1462304" y="337659"/>
                  </a:lnTo>
                  <a:lnTo>
                    <a:pt x="1435507" y="302355"/>
                  </a:lnTo>
                  <a:lnTo>
                    <a:pt x="1406857" y="268600"/>
                  </a:lnTo>
                  <a:lnTo>
                    <a:pt x="1376429" y="236470"/>
                  </a:lnTo>
                  <a:lnTo>
                    <a:pt x="1344299" y="206042"/>
                  </a:lnTo>
                  <a:lnTo>
                    <a:pt x="1310544" y="177392"/>
                  </a:lnTo>
                  <a:lnTo>
                    <a:pt x="1275240" y="150595"/>
                  </a:lnTo>
                  <a:lnTo>
                    <a:pt x="1238462" y="125729"/>
                  </a:lnTo>
                  <a:lnTo>
                    <a:pt x="1200289" y="102870"/>
                  </a:lnTo>
                  <a:lnTo>
                    <a:pt x="1160794" y="82093"/>
                  </a:lnTo>
                  <a:lnTo>
                    <a:pt x="1120056" y="63474"/>
                  </a:lnTo>
                  <a:lnTo>
                    <a:pt x="1078149" y="47092"/>
                  </a:lnTo>
                  <a:lnTo>
                    <a:pt x="1035151" y="33020"/>
                  </a:lnTo>
                  <a:lnTo>
                    <a:pt x="991137" y="21336"/>
                  </a:lnTo>
                  <a:lnTo>
                    <a:pt x="946183" y="12115"/>
                  </a:lnTo>
                  <a:lnTo>
                    <a:pt x="900367" y="5435"/>
                  </a:lnTo>
                  <a:lnTo>
                    <a:pt x="853764" y="1371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1" name="object 51"/>
            <p:cNvSpPr/>
            <p:nvPr/>
          </p:nvSpPr>
          <p:spPr>
            <a:xfrm>
              <a:off x="9234487" y="8259762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838200" y="0"/>
                  </a:moveTo>
                  <a:lnTo>
                    <a:pt x="790635" y="1326"/>
                  </a:lnTo>
                  <a:lnTo>
                    <a:pt x="743766" y="5260"/>
                  </a:lnTo>
                  <a:lnTo>
                    <a:pt x="697665" y="11729"/>
                  </a:lnTo>
                  <a:lnTo>
                    <a:pt x="652401" y="20663"/>
                  </a:lnTo>
                  <a:lnTo>
                    <a:pt x="608045" y="31992"/>
                  </a:lnTo>
                  <a:lnTo>
                    <a:pt x="564669" y="45644"/>
                  </a:lnTo>
                  <a:lnTo>
                    <a:pt x="522342" y="61549"/>
                  </a:lnTo>
                  <a:lnTo>
                    <a:pt x="481137" y="79636"/>
                  </a:lnTo>
                  <a:lnTo>
                    <a:pt x="441122" y="99834"/>
                  </a:lnTo>
                  <a:lnTo>
                    <a:pt x="402370" y="122073"/>
                  </a:lnTo>
                  <a:lnTo>
                    <a:pt x="364951" y="146282"/>
                  </a:lnTo>
                  <a:lnTo>
                    <a:pt x="328935" y="172389"/>
                  </a:lnTo>
                  <a:lnTo>
                    <a:pt x="294394" y="200325"/>
                  </a:lnTo>
                  <a:lnTo>
                    <a:pt x="261398" y="230018"/>
                  </a:lnTo>
                  <a:lnTo>
                    <a:pt x="230018" y="261398"/>
                  </a:lnTo>
                  <a:lnTo>
                    <a:pt x="200325" y="294394"/>
                  </a:lnTo>
                  <a:lnTo>
                    <a:pt x="172389" y="328935"/>
                  </a:lnTo>
                  <a:lnTo>
                    <a:pt x="146282" y="364951"/>
                  </a:lnTo>
                  <a:lnTo>
                    <a:pt x="122073" y="402370"/>
                  </a:lnTo>
                  <a:lnTo>
                    <a:pt x="99834" y="441122"/>
                  </a:lnTo>
                  <a:lnTo>
                    <a:pt x="79636" y="481137"/>
                  </a:lnTo>
                  <a:lnTo>
                    <a:pt x="61549" y="522342"/>
                  </a:lnTo>
                  <a:lnTo>
                    <a:pt x="45644" y="564669"/>
                  </a:lnTo>
                  <a:lnTo>
                    <a:pt x="31992" y="608045"/>
                  </a:lnTo>
                  <a:lnTo>
                    <a:pt x="20663" y="652401"/>
                  </a:lnTo>
                  <a:lnTo>
                    <a:pt x="11729" y="697665"/>
                  </a:lnTo>
                  <a:lnTo>
                    <a:pt x="5260" y="743766"/>
                  </a:lnTo>
                  <a:lnTo>
                    <a:pt x="1326" y="790635"/>
                  </a:lnTo>
                  <a:lnTo>
                    <a:pt x="0" y="838199"/>
                  </a:lnTo>
                  <a:lnTo>
                    <a:pt x="1326" y="885764"/>
                  </a:lnTo>
                  <a:lnTo>
                    <a:pt x="5260" y="932633"/>
                  </a:lnTo>
                  <a:lnTo>
                    <a:pt x="11729" y="978734"/>
                  </a:lnTo>
                  <a:lnTo>
                    <a:pt x="20663" y="1023998"/>
                  </a:lnTo>
                  <a:lnTo>
                    <a:pt x="31992" y="1068354"/>
                  </a:lnTo>
                  <a:lnTo>
                    <a:pt x="45644" y="1111730"/>
                  </a:lnTo>
                  <a:lnTo>
                    <a:pt x="61549" y="1154057"/>
                  </a:lnTo>
                  <a:lnTo>
                    <a:pt x="79636" y="1195262"/>
                  </a:lnTo>
                  <a:lnTo>
                    <a:pt x="99834" y="1235277"/>
                  </a:lnTo>
                  <a:lnTo>
                    <a:pt x="122073" y="1274029"/>
                  </a:lnTo>
                  <a:lnTo>
                    <a:pt x="146282" y="1311448"/>
                  </a:lnTo>
                  <a:lnTo>
                    <a:pt x="172389" y="1347464"/>
                  </a:lnTo>
                  <a:lnTo>
                    <a:pt x="200325" y="1382005"/>
                  </a:lnTo>
                  <a:lnTo>
                    <a:pt x="230018" y="1415001"/>
                  </a:lnTo>
                  <a:lnTo>
                    <a:pt x="261398" y="1446381"/>
                  </a:lnTo>
                  <a:lnTo>
                    <a:pt x="294394" y="1476074"/>
                  </a:lnTo>
                  <a:lnTo>
                    <a:pt x="328935" y="1504010"/>
                  </a:lnTo>
                  <a:lnTo>
                    <a:pt x="364951" y="1530117"/>
                  </a:lnTo>
                  <a:lnTo>
                    <a:pt x="402370" y="1554326"/>
                  </a:lnTo>
                  <a:lnTo>
                    <a:pt x="441122" y="1576565"/>
                  </a:lnTo>
                  <a:lnTo>
                    <a:pt x="481137" y="1596763"/>
                  </a:lnTo>
                  <a:lnTo>
                    <a:pt x="522342" y="1614850"/>
                  </a:lnTo>
                  <a:lnTo>
                    <a:pt x="564669" y="1630755"/>
                  </a:lnTo>
                  <a:lnTo>
                    <a:pt x="608045" y="1644407"/>
                  </a:lnTo>
                  <a:lnTo>
                    <a:pt x="652401" y="1655736"/>
                  </a:lnTo>
                  <a:lnTo>
                    <a:pt x="697665" y="1664670"/>
                  </a:lnTo>
                  <a:lnTo>
                    <a:pt x="743766" y="1671139"/>
                  </a:lnTo>
                  <a:lnTo>
                    <a:pt x="790635" y="1675073"/>
                  </a:lnTo>
                  <a:lnTo>
                    <a:pt x="838200" y="1676399"/>
                  </a:lnTo>
                  <a:lnTo>
                    <a:pt x="885764" y="1675073"/>
                  </a:lnTo>
                  <a:lnTo>
                    <a:pt x="932633" y="1671139"/>
                  </a:lnTo>
                  <a:lnTo>
                    <a:pt x="978734" y="1664670"/>
                  </a:lnTo>
                  <a:lnTo>
                    <a:pt x="1023998" y="1655736"/>
                  </a:lnTo>
                  <a:lnTo>
                    <a:pt x="1068354" y="1644407"/>
                  </a:lnTo>
                  <a:lnTo>
                    <a:pt x="1111730" y="1630755"/>
                  </a:lnTo>
                  <a:lnTo>
                    <a:pt x="1154057" y="1614850"/>
                  </a:lnTo>
                  <a:lnTo>
                    <a:pt x="1158500" y="1612899"/>
                  </a:lnTo>
                  <a:lnTo>
                    <a:pt x="838200" y="1612899"/>
                  </a:lnTo>
                  <a:lnTo>
                    <a:pt x="789279" y="1611372"/>
                  </a:lnTo>
                  <a:lnTo>
                    <a:pt x="741156" y="1606852"/>
                  </a:lnTo>
                  <a:lnTo>
                    <a:pt x="693923" y="1599431"/>
                  </a:lnTo>
                  <a:lnTo>
                    <a:pt x="647672" y="1589199"/>
                  </a:lnTo>
                  <a:lnTo>
                    <a:pt x="602494" y="1576248"/>
                  </a:lnTo>
                  <a:lnTo>
                    <a:pt x="558479" y="1560670"/>
                  </a:lnTo>
                  <a:lnTo>
                    <a:pt x="515721" y="1542556"/>
                  </a:lnTo>
                  <a:lnTo>
                    <a:pt x="474309" y="1521998"/>
                  </a:lnTo>
                  <a:lnTo>
                    <a:pt x="434336" y="1499087"/>
                  </a:lnTo>
                  <a:lnTo>
                    <a:pt x="395893" y="1473914"/>
                  </a:lnTo>
                  <a:lnTo>
                    <a:pt x="359071" y="1446571"/>
                  </a:lnTo>
                  <a:lnTo>
                    <a:pt x="323962" y="1417150"/>
                  </a:lnTo>
                  <a:lnTo>
                    <a:pt x="290658" y="1385741"/>
                  </a:lnTo>
                  <a:lnTo>
                    <a:pt x="259249" y="1352437"/>
                  </a:lnTo>
                  <a:lnTo>
                    <a:pt x="229828" y="1317328"/>
                  </a:lnTo>
                  <a:lnTo>
                    <a:pt x="202485" y="1280506"/>
                  </a:lnTo>
                  <a:lnTo>
                    <a:pt x="177312" y="1242063"/>
                  </a:lnTo>
                  <a:lnTo>
                    <a:pt x="154401" y="1202090"/>
                  </a:lnTo>
                  <a:lnTo>
                    <a:pt x="133843" y="1160678"/>
                  </a:lnTo>
                  <a:lnTo>
                    <a:pt x="115729" y="1117920"/>
                  </a:lnTo>
                  <a:lnTo>
                    <a:pt x="100151" y="1073905"/>
                  </a:lnTo>
                  <a:lnTo>
                    <a:pt x="87200" y="1028727"/>
                  </a:lnTo>
                  <a:lnTo>
                    <a:pt x="76968" y="982476"/>
                  </a:lnTo>
                  <a:lnTo>
                    <a:pt x="69547" y="935243"/>
                  </a:lnTo>
                  <a:lnTo>
                    <a:pt x="65027" y="887120"/>
                  </a:lnTo>
                  <a:lnTo>
                    <a:pt x="63500" y="838199"/>
                  </a:lnTo>
                  <a:lnTo>
                    <a:pt x="65027" y="789279"/>
                  </a:lnTo>
                  <a:lnTo>
                    <a:pt x="69547" y="741156"/>
                  </a:lnTo>
                  <a:lnTo>
                    <a:pt x="76968" y="693923"/>
                  </a:lnTo>
                  <a:lnTo>
                    <a:pt x="87200" y="647672"/>
                  </a:lnTo>
                  <a:lnTo>
                    <a:pt x="100151" y="602494"/>
                  </a:lnTo>
                  <a:lnTo>
                    <a:pt x="115729" y="558479"/>
                  </a:lnTo>
                  <a:lnTo>
                    <a:pt x="133843" y="515721"/>
                  </a:lnTo>
                  <a:lnTo>
                    <a:pt x="154401" y="474309"/>
                  </a:lnTo>
                  <a:lnTo>
                    <a:pt x="177312" y="434336"/>
                  </a:lnTo>
                  <a:lnTo>
                    <a:pt x="202485" y="395893"/>
                  </a:lnTo>
                  <a:lnTo>
                    <a:pt x="229828" y="359071"/>
                  </a:lnTo>
                  <a:lnTo>
                    <a:pt x="259249" y="323962"/>
                  </a:lnTo>
                  <a:lnTo>
                    <a:pt x="290658" y="290658"/>
                  </a:lnTo>
                  <a:lnTo>
                    <a:pt x="323962" y="259249"/>
                  </a:lnTo>
                  <a:lnTo>
                    <a:pt x="359071" y="229828"/>
                  </a:lnTo>
                  <a:lnTo>
                    <a:pt x="395893" y="202485"/>
                  </a:lnTo>
                  <a:lnTo>
                    <a:pt x="434336" y="177312"/>
                  </a:lnTo>
                  <a:lnTo>
                    <a:pt x="474309" y="154401"/>
                  </a:lnTo>
                  <a:lnTo>
                    <a:pt x="515721" y="133843"/>
                  </a:lnTo>
                  <a:lnTo>
                    <a:pt x="558479" y="115729"/>
                  </a:lnTo>
                  <a:lnTo>
                    <a:pt x="602494" y="100151"/>
                  </a:lnTo>
                  <a:lnTo>
                    <a:pt x="647672" y="87200"/>
                  </a:lnTo>
                  <a:lnTo>
                    <a:pt x="693923" y="76968"/>
                  </a:lnTo>
                  <a:lnTo>
                    <a:pt x="741156" y="69547"/>
                  </a:lnTo>
                  <a:lnTo>
                    <a:pt x="789279" y="65027"/>
                  </a:lnTo>
                  <a:lnTo>
                    <a:pt x="838200" y="63499"/>
                  </a:lnTo>
                  <a:lnTo>
                    <a:pt x="1158500" y="63499"/>
                  </a:lnTo>
                  <a:lnTo>
                    <a:pt x="1154057" y="61549"/>
                  </a:lnTo>
                  <a:lnTo>
                    <a:pt x="1111730" y="45644"/>
                  </a:lnTo>
                  <a:lnTo>
                    <a:pt x="1068354" y="31992"/>
                  </a:lnTo>
                  <a:lnTo>
                    <a:pt x="1023998" y="20663"/>
                  </a:lnTo>
                  <a:lnTo>
                    <a:pt x="978734" y="11729"/>
                  </a:lnTo>
                  <a:lnTo>
                    <a:pt x="932633" y="5260"/>
                  </a:lnTo>
                  <a:lnTo>
                    <a:pt x="885764" y="1326"/>
                  </a:lnTo>
                  <a:lnTo>
                    <a:pt x="838200" y="0"/>
                  </a:lnTo>
                  <a:close/>
                </a:path>
                <a:path w="1676400" h="1676400">
                  <a:moveTo>
                    <a:pt x="1158500" y="63499"/>
                  </a:moveTo>
                  <a:lnTo>
                    <a:pt x="838200" y="63499"/>
                  </a:lnTo>
                  <a:lnTo>
                    <a:pt x="887120" y="65027"/>
                  </a:lnTo>
                  <a:lnTo>
                    <a:pt x="935243" y="69547"/>
                  </a:lnTo>
                  <a:lnTo>
                    <a:pt x="982476" y="76968"/>
                  </a:lnTo>
                  <a:lnTo>
                    <a:pt x="1028727" y="87200"/>
                  </a:lnTo>
                  <a:lnTo>
                    <a:pt x="1073905" y="100151"/>
                  </a:lnTo>
                  <a:lnTo>
                    <a:pt x="1117920" y="115729"/>
                  </a:lnTo>
                  <a:lnTo>
                    <a:pt x="1160678" y="133843"/>
                  </a:lnTo>
                  <a:lnTo>
                    <a:pt x="1202090" y="154401"/>
                  </a:lnTo>
                  <a:lnTo>
                    <a:pt x="1242063" y="177312"/>
                  </a:lnTo>
                  <a:lnTo>
                    <a:pt x="1280506" y="202485"/>
                  </a:lnTo>
                  <a:lnTo>
                    <a:pt x="1317328" y="229828"/>
                  </a:lnTo>
                  <a:lnTo>
                    <a:pt x="1352437" y="259249"/>
                  </a:lnTo>
                  <a:lnTo>
                    <a:pt x="1385741" y="290658"/>
                  </a:lnTo>
                  <a:lnTo>
                    <a:pt x="1417150" y="323962"/>
                  </a:lnTo>
                  <a:lnTo>
                    <a:pt x="1446571" y="359071"/>
                  </a:lnTo>
                  <a:lnTo>
                    <a:pt x="1473914" y="395893"/>
                  </a:lnTo>
                  <a:lnTo>
                    <a:pt x="1499087" y="434336"/>
                  </a:lnTo>
                  <a:lnTo>
                    <a:pt x="1521998" y="474309"/>
                  </a:lnTo>
                  <a:lnTo>
                    <a:pt x="1542556" y="515721"/>
                  </a:lnTo>
                  <a:lnTo>
                    <a:pt x="1560670" y="558479"/>
                  </a:lnTo>
                  <a:lnTo>
                    <a:pt x="1576248" y="602494"/>
                  </a:lnTo>
                  <a:lnTo>
                    <a:pt x="1589199" y="647672"/>
                  </a:lnTo>
                  <a:lnTo>
                    <a:pt x="1599431" y="693923"/>
                  </a:lnTo>
                  <a:lnTo>
                    <a:pt x="1606852" y="741156"/>
                  </a:lnTo>
                  <a:lnTo>
                    <a:pt x="1611372" y="789279"/>
                  </a:lnTo>
                  <a:lnTo>
                    <a:pt x="1612900" y="838199"/>
                  </a:lnTo>
                  <a:lnTo>
                    <a:pt x="1611372" y="887120"/>
                  </a:lnTo>
                  <a:lnTo>
                    <a:pt x="1606852" y="935243"/>
                  </a:lnTo>
                  <a:lnTo>
                    <a:pt x="1599431" y="982476"/>
                  </a:lnTo>
                  <a:lnTo>
                    <a:pt x="1589199" y="1028727"/>
                  </a:lnTo>
                  <a:lnTo>
                    <a:pt x="1576248" y="1073905"/>
                  </a:lnTo>
                  <a:lnTo>
                    <a:pt x="1560670" y="1117920"/>
                  </a:lnTo>
                  <a:lnTo>
                    <a:pt x="1542556" y="1160678"/>
                  </a:lnTo>
                  <a:lnTo>
                    <a:pt x="1521998" y="1202090"/>
                  </a:lnTo>
                  <a:lnTo>
                    <a:pt x="1499087" y="1242063"/>
                  </a:lnTo>
                  <a:lnTo>
                    <a:pt x="1473914" y="1280506"/>
                  </a:lnTo>
                  <a:lnTo>
                    <a:pt x="1446571" y="1317328"/>
                  </a:lnTo>
                  <a:lnTo>
                    <a:pt x="1417150" y="1352437"/>
                  </a:lnTo>
                  <a:lnTo>
                    <a:pt x="1385741" y="1385741"/>
                  </a:lnTo>
                  <a:lnTo>
                    <a:pt x="1352437" y="1417150"/>
                  </a:lnTo>
                  <a:lnTo>
                    <a:pt x="1317328" y="1446571"/>
                  </a:lnTo>
                  <a:lnTo>
                    <a:pt x="1280506" y="1473914"/>
                  </a:lnTo>
                  <a:lnTo>
                    <a:pt x="1242063" y="1499087"/>
                  </a:lnTo>
                  <a:lnTo>
                    <a:pt x="1202090" y="1521998"/>
                  </a:lnTo>
                  <a:lnTo>
                    <a:pt x="1160678" y="1542556"/>
                  </a:lnTo>
                  <a:lnTo>
                    <a:pt x="1117920" y="1560670"/>
                  </a:lnTo>
                  <a:lnTo>
                    <a:pt x="1073905" y="1576248"/>
                  </a:lnTo>
                  <a:lnTo>
                    <a:pt x="1028727" y="1589199"/>
                  </a:lnTo>
                  <a:lnTo>
                    <a:pt x="982476" y="1599431"/>
                  </a:lnTo>
                  <a:lnTo>
                    <a:pt x="935243" y="1606852"/>
                  </a:lnTo>
                  <a:lnTo>
                    <a:pt x="887120" y="1611372"/>
                  </a:lnTo>
                  <a:lnTo>
                    <a:pt x="838200" y="1612899"/>
                  </a:lnTo>
                  <a:lnTo>
                    <a:pt x="1158500" y="1612899"/>
                  </a:lnTo>
                  <a:lnTo>
                    <a:pt x="1195262" y="1596763"/>
                  </a:lnTo>
                  <a:lnTo>
                    <a:pt x="1235277" y="1576565"/>
                  </a:lnTo>
                  <a:lnTo>
                    <a:pt x="1274029" y="1554326"/>
                  </a:lnTo>
                  <a:lnTo>
                    <a:pt x="1311448" y="1530117"/>
                  </a:lnTo>
                  <a:lnTo>
                    <a:pt x="1347464" y="1504010"/>
                  </a:lnTo>
                  <a:lnTo>
                    <a:pt x="1382005" y="1476074"/>
                  </a:lnTo>
                  <a:lnTo>
                    <a:pt x="1415001" y="1446381"/>
                  </a:lnTo>
                  <a:lnTo>
                    <a:pt x="1446381" y="1415001"/>
                  </a:lnTo>
                  <a:lnTo>
                    <a:pt x="1476074" y="1382005"/>
                  </a:lnTo>
                  <a:lnTo>
                    <a:pt x="1504010" y="1347464"/>
                  </a:lnTo>
                  <a:lnTo>
                    <a:pt x="1530117" y="1311448"/>
                  </a:lnTo>
                  <a:lnTo>
                    <a:pt x="1554326" y="1274029"/>
                  </a:lnTo>
                  <a:lnTo>
                    <a:pt x="1576565" y="1235277"/>
                  </a:lnTo>
                  <a:lnTo>
                    <a:pt x="1596763" y="1195262"/>
                  </a:lnTo>
                  <a:lnTo>
                    <a:pt x="1614850" y="1154057"/>
                  </a:lnTo>
                  <a:lnTo>
                    <a:pt x="1630755" y="1111730"/>
                  </a:lnTo>
                  <a:lnTo>
                    <a:pt x="1644407" y="1068354"/>
                  </a:lnTo>
                  <a:lnTo>
                    <a:pt x="1655736" y="1023998"/>
                  </a:lnTo>
                  <a:lnTo>
                    <a:pt x="1664670" y="978734"/>
                  </a:lnTo>
                  <a:lnTo>
                    <a:pt x="1671139" y="932633"/>
                  </a:lnTo>
                  <a:lnTo>
                    <a:pt x="1675073" y="885764"/>
                  </a:lnTo>
                  <a:lnTo>
                    <a:pt x="1676400" y="838199"/>
                  </a:lnTo>
                  <a:lnTo>
                    <a:pt x="1675073" y="790635"/>
                  </a:lnTo>
                  <a:lnTo>
                    <a:pt x="1671139" y="743766"/>
                  </a:lnTo>
                  <a:lnTo>
                    <a:pt x="1664670" y="697665"/>
                  </a:lnTo>
                  <a:lnTo>
                    <a:pt x="1655736" y="652401"/>
                  </a:lnTo>
                  <a:lnTo>
                    <a:pt x="1644407" y="608045"/>
                  </a:lnTo>
                  <a:lnTo>
                    <a:pt x="1630755" y="564669"/>
                  </a:lnTo>
                  <a:lnTo>
                    <a:pt x="1614850" y="522342"/>
                  </a:lnTo>
                  <a:lnTo>
                    <a:pt x="1596763" y="481137"/>
                  </a:lnTo>
                  <a:lnTo>
                    <a:pt x="1576565" y="441122"/>
                  </a:lnTo>
                  <a:lnTo>
                    <a:pt x="1554326" y="402370"/>
                  </a:lnTo>
                  <a:lnTo>
                    <a:pt x="1530117" y="364951"/>
                  </a:lnTo>
                  <a:lnTo>
                    <a:pt x="1504010" y="328935"/>
                  </a:lnTo>
                  <a:lnTo>
                    <a:pt x="1476074" y="294394"/>
                  </a:lnTo>
                  <a:lnTo>
                    <a:pt x="1446381" y="261398"/>
                  </a:lnTo>
                  <a:lnTo>
                    <a:pt x="1415001" y="230018"/>
                  </a:lnTo>
                  <a:lnTo>
                    <a:pt x="1382005" y="200325"/>
                  </a:lnTo>
                  <a:lnTo>
                    <a:pt x="1347464" y="172389"/>
                  </a:lnTo>
                  <a:lnTo>
                    <a:pt x="1311448" y="146282"/>
                  </a:lnTo>
                  <a:lnTo>
                    <a:pt x="1274029" y="122073"/>
                  </a:lnTo>
                  <a:lnTo>
                    <a:pt x="1235277" y="99834"/>
                  </a:lnTo>
                  <a:lnTo>
                    <a:pt x="1195262" y="79636"/>
                  </a:lnTo>
                  <a:lnTo>
                    <a:pt x="1158500" y="63499"/>
                  </a:lnTo>
                  <a:close/>
                </a:path>
              </a:pathLst>
            </a:custGeom>
            <a:solidFill>
              <a:srgbClr val="77767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1263650" y="8293133"/>
              <a:ext cx="8801100" cy="1500941"/>
            </a:xfrm>
            <a:prstGeom prst="rect">
              <a:avLst/>
            </a:prstGeom>
          </p:spPr>
          <p:txBody>
            <a:bodyPr vert="horz" wrap="square" lIns="0" tIns="125146" rIns="0" bIns="0" rtlCol="0">
              <a:spAutoFit/>
            </a:bodyPr>
            <a:lstStyle/>
            <a:p>
              <a:pPr marL="855227">
                <a:spcBef>
                  <a:spcPts val="985"/>
                </a:spcBef>
              </a:pPr>
              <a:r>
                <a:rPr sz="3214" b="1" spc="-6" dirty="0">
                  <a:solidFill>
                    <a:srgbClr val="456372"/>
                  </a:solidFill>
                  <a:latin typeface="Arial"/>
                  <a:cs typeface="Arial"/>
                </a:rPr>
                <a:t>SLA REP </a:t>
              </a:r>
              <a:r>
                <a:rPr sz="3214" b="1" spc="-3" dirty="0">
                  <a:solidFill>
                    <a:srgbClr val="456372"/>
                  </a:solidFill>
                  <a:latin typeface="Arial"/>
                  <a:cs typeface="Arial"/>
                </a:rPr>
                <a:t>5</a:t>
              </a:r>
              <a:r>
                <a:rPr sz="3214" b="1" spc="-182" dirty="0">
                  <a:solidFill>
                    <a:srgbClr val="456372"/>
                  </a:solidFill>
                  <a:latin typeface="Arial"/>
                  <a:cs typeface="Arial"/>
                </a:rPr>
                <a:t> </a:t>
              </a:r>
              <a:r>
                <a:rPr sz="3214" b="1" spc="-6" dirty="0">
                  <a:solidFill>
                    <a:srgbClr val="456372"/>
                  </a:solidFill>
                  <a:latin typeface="Arial"/>
                  <a:cs typeface="Arial"/>
                </a:rPr>
                <a:t>seg.</a:t>
              </a:r>
              <a:endParaRPr sz="3214" dirty="0">
                <a:latin typeface="Arial"/>
                <a:cs typeface="Arial"/>
              </a:endParaRPr>
            </a:p>
            <a:p>
              <a:pPr marL="745484">
                <a:spcBef>
                  <a:spcPts val="443"/>
                </a:spcBef>
              </a:pPr>
              <a:r>
                <a:rPr sz="1546" b="1" spc="-9" dirty="0">
                  <a:solidFill>
                    <a:srgbClr val="456372"/>
                  </a:solidFill>
                  <a:latin typeface="Arial"/>
                  <a:cs typeface="Arial"/>
                </a:rPr>
                <a:t>Tiempo </a:t>
              </a:r>
              <a:r>
                <a:rPr sz="1546" b="1" spc="-6" dirty="0">
                  <a:solidFill>
                    <a:srgbClr val="456372"/>
                  </a:solidFill>
                  <a:latin typeface="Arial"/>
                  <a:cs typeface="Arial"/>
                </a:rPr>
                <a:t>apróximado </a:t>
              </a:r>
              <a:r>
                <a:rPr sz="1546" b="1" spc="-3" dirty="0">
                  <a:solidFill>
                    <a:srgbClr val="456372"/>
                  </a:solidFill>
                  <a:latin typeface="Arial"/>
                  <a:cs typeface="Arial"/>
                </a:rPr>
                <a:t>de</a:t>
              </a:r>
              <a:r>
                <a:rPr sz="1546" b="1" dirty="0">
                  <a:solidFill>
                    <a:srgbClr val="456372"/>
                  </a:solidFill>
                  <a:latin typeface="Arial"/>
                  <a:cs typeface="Arial"/>
                </a:rPr>
                <a:t> </a:t>
              </a:r>
              <a:r>
                <a:rPr sz="1546" b="1" spc="-6" dirty="0">
                  <a:solidFill>
                    <a:srgbClr val="456372"/>
                  </a:solidFill>
                  <a:latin typeface="Arial"/>
                  <a:cs typeface="Arial"/>
                </a:rPr>
                <a:t>Constitución</a:t>
              </a:r>
              <a:endParaRPr sz="1546" dirty="0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0064750" y="8293133"/>
              <a:ext cx="8801100" cy="1500941"/>
            </a:xfrm>
            <a:prstGeom prst="rect">
              <a:avLst/>
            </a:prstGeom>
          </p:spPr>
          <p:txBody>
            <a:bodyPr vert="horz" wrap="square" lIns="0" tIns="125146" rIns="0" bIns="0" rtlCol="0">
              <a:spAutoFit/>
            </a:bodyPr>
            <a:lstStyle/>
            <a:p>
              <a:pPr marL="995005">
                <a:spcBef>
                  <a:spcPts val="985"/>
                </a:spcBef>
              </a:pPr>
              <a:r>
                <a:rPr sz="3214" b="1" spc="-3" dirty="0">
                  <a:solidFill>
                    <a:srgbClr val="FFFFFF"/>
                  </a:solidFill>
                  <a:latin typeface="Arial"/>
                  <a:cs typeface="Arial"/>
                </a:rPr>
                <a:t>7 a </a:t>
              </a:r>
              <a:r>
                <a:rPr sz="3214" b="1" spc="-6" dirty="0">
                  <a:solidFill>
                    <a:srgbClr val="FFFFFF"/>
                  </a:solidFill>
                  <a:latin typeface="Arial"/>
                  <a:cs typeface="Arial"/>
                </a:rPr>
                <a:t>10 </a:t>
              </a:r>
              <a:r>
                <a:rPr sz="3214" b="1" spc="-3" dirty="0">
                  <a:solidFill>
                    <a:srgbClr val="FFFFFF"/>
                  </a:solidFill>
                  <a:latin typeface="Arial"/>
                  <a:cs typeface="Arial"/>
                </a:rPr>
                <a:t>días</a:t>
              </a:r>
              <a:r>
                <a:rPr sz="3214" b="1" spc="-1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3214" b="1" spc="-3" dirty="0">
                  <a:solidFill>
                    <a:srgbClr val="FFFFFF"/>
                  </a:solidFill>
                  <a:latin typeface="Arial"/>
                  <a:cs typeface="Arial"/>
                </a:rPr>
                <a:t>hábiles</a:t>
              </a:r>
              <a:endParaRPr sz="3214" dirty="0">
                <a:latin typeface="Arial"/>
                <a:cs typeface="Arial"/>
              </a:endParaRPr>
            </a:p>
            <a:p>
              <a:pPr marL="1161353">
                <a:spcBef>
                  <a:spcPts val="443"/>
                </a:spcBef>
              </a:pPr>
              <a:r>
                <a:rPr sz="1546" b="1" spc="-9" dirty="0">
                  <a:solidFill>
                    <a:srgbClr val="FFFFFF"/>
                  </a:solidFill>
                  <a:latin typeface="Arial"/>
                  <a:cs typeface="Arial"/>
                </a:rPr>
                <a:t>Tiempo </a:t>
              </a:r>
              <a:r>
                <a:rPr sz="1546" b="1" spc="-6" dirty="0">
                  <a:solidFill>
                    <a:srgbClr val="FFFFFF"/>
                  </a:solidFill>
                  <a:latin typeface="Arial"/>
                  <a:cs typeface="Arial"/>
                </a:rPr>
                <a:t>apróximado </a:t>
              </a:r>
              <a:r>
                <a:rPr sz="1546" b="1" spc="-3" dirty="0">
                  <a:solidFill>
                    <a:srgbClr val="FFFFFF"/>
                  </a:solidFill>
                  <a:latin typeface="Arial"/>
                  <a:cs typeface="Arial"/>
                </a:rPr>
                <a:t>de </a:t>
              </a:r>
              <a:r>
                <a:rPr sz="1546" b="1" spc="-6" dirty="0">
                  <a:solidFill>
                    <a:srgbClr val="FFFFFF"/>
                  </a:solidFill>
                  <a:latin typeface="Arial"/>
                  <a:cs typeface="Arial"/>
                </a:rPr>
                <a:t>Constitución</a:t>
              </a:r>
              <a:endParaRPr sz="1546" dirty="0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9453562" y="8478837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9125" y="0"/>
                  </a:moveTo>
                  <a:lnTo>
                    <a:pt x="570812" y="1866"/>
                  </a:lnTo>
                  <a:lnTo>
                    <a:pt x="523505" y="7372"/>
                  </a:lnTo>
                  <a:lnTo>
                    <a:pt x="477340" y="16380"/>
                  </a:lnTo>
                  <a:lnTo>
                    <a:pt x="432458" y="28751"/>
                  </a:lnTo>
                  <a:lnTo>
                    <a:pt x="388996" y="44346"/>
                  </a:lnTo>
                  <a:lnTo>
                    <a:pt x="347093" y="63026"/>
                  </a:lnTo>
                  <a:lnTo>
                    <a:pt x="306888" y="84652"/>
                  </a:lnTo>
                  <a:lnTo>
                    <a:pt x="268520" y="109086"/>
                  </a:lnTo>
                  <a:lnTo>
                    <a:pt x="232127" y="136190"/>
                  </a:lnTo>
                  <a:lnTo>
                    <a:pt x="197849" y="165824"/>
                  </a:lnTo>
                  <a:lnTo>
                    <a:pt x="165824" y="197849"/>
                  </a:lnTo>
                  <a:lnTo>
                    <a:pt x="136190" y="232127"/>
                  </a:lnTo>
                  <a:lnTo>
                    <a:pt x="109086" y="268520"/>
                  </a:lnTo>
                  <a:lnTo>
                    <a:pt x="84652" y="306888"/>
                  </a:lnTo>
                  <a:lnTo>
                    <a:pt x="63026" y="347093"/>
                  </a:lnTo>
                  <a:lnTo>
                    <a:pt x="44346" y="388996"/>
                  </a:lnTo>
                  <a:lnTo>
                    <a:pt x="28751" y="432458"/>
                  </a:lnTo>
                  <a:lnTo>
                    <a:pt x="16380" y="477340"/>
                  </a:lnTo>
                  <a:lnTo>
                    <a:pt x="7372" y="523505"/>
                  </a:lnTo>
                  <a:lnTo>
                    <a:pt x="1866" y="570812"/>
                  </a:lnTo>
                  <a:lnTo>
                    <a:pt x="0" y="619124"/>
                  </a:lnTo>
                  <a:lnTo>
                    <a:pt x="1866" y="667437"/>
                  </a:lnTo>
                  <a:lnTo>
                    <a:pt x="7372" y="714744"/>
                  </a:lnTo>
                  <a:lnTo>
                    <a:pt x="16380" y="760909"/>
                  </a:lnTo>
                  <a:lnTo>
                    <a:pt x="28751" y="805791"/>
                  </a:lnTo>
                  <a:lnTo>
                    <a:pt x="44346" y="849253"/>
                  </a:lnTo>
                  <a:lnTo>
                    <a:pt x="63026" y="891156"/>
                  </a:lnTo>
                  <a:lnTo>
                    <a:pt x="84652" y="931361"/>
                  </a:lnTo>
                  <a:lnTo>
                    <a:pt x="109086" y="969729"/>
                  </a:lnTo>
                  <a:lnTo>
                    <a:pt x="136190" y="1006122"/>
                  </a:lnTo>
                  <a:lnTo>
                    <a:pt x="165824" y="1040400"/>
                  </a:lnTo>
                  <a:lnTo>
                    <a:pt x="197849" y="1072425"/>
                  </a:lnTo>
                  <a:lnTo>
                    <a:pt x="232127" y="1102059"/>
                  </a:lnTo>
                  <a:lnTo>
                    <a:pt x="268520" y="1129163"/>
                  </a:lnTo>
                  <a:lnTo>
                    <a:pt x="306888" y="1153597"/>
                  </a:lnTo>
                  <a:lnTo>
                    <a:pt x="347093" y="1175223"/>
                  </a:lnTo>
                  <a:lnTo>
                    <a:pt x="388996" y="1193903"/>
                  </a:lnTo>
                  <a:lnTo>
                    <a:pt x="432458" y="1209498"/>
                  </a:lnTo>
                  <a:lnTo>
                    <a:pt x="477340" y="1221869"/>
                  </a:lnTo>
                  <a:lnTo>
                    <a:pt x="523505" y="1230877"/>
                  </a:lnTo>
                  <a:lnTo>
                    <a:pt x="570812" y="1236383"/>
                  </a:lnTo>
                  <a:lnTo>
                    <a:pt x="619125" y="1238249"/>
                  </a:lnTo>
                  <a:lnTo>
                    <a:pt x="667437" y="1236383"/>
                  </a:lnTo>
                  <a:lnTo>
                    <a:pt x="714744" y="1230877"/>
                  </a:lnTo>
                  <a:lnTo>
                    <a:pt x="760909" y="1221869"/>
                  </a:lnTo>
                  <a:lnTo>
                    <a:pt x="805791" y="1209498"/>
                  </a:lnTo>
                  <a:lnTo>
                    <a:pt x="849253" y="1193903"/>
                  </a:lnTo>
                  <a:lnTo>
                    <a:pt x="891156" y="1175223"/>
                  </a:lnTo>
                  <a:lnTo>
                    <a:pt x="931361" y="1153597"/>
                  </a:lnTo>
                  <a:lnTo>
                    <a:pt x="960466" y="1135062"/>
                  </a:lnTo>
                  <a:lnTo>
                    <a:pt x="619125" y="1135062"/>
                  </a:lnTo>
                  <a:lnTo>
                    <a:pt x="572169" y="1132953"/>
                  </a:lnTo>
                  <a:lnTo>
                    <a:pt x="526393" y="1126748"/>
                  </a:lnTo>
                  <a:lnTo>
                    <a:pt x="481979" y="1116630"/>
                  </a:lnTo>
                  <a:lnTo>
                    <a:pt x="439110" y="1102780"/>
                  </a:lnTo>
                  <a:lnTo>
                    <a:pt x="397968" y="1085381"/>
                  </a:lnTo>
                  <a:lnTo>
                    <a:pt x="358735" y="1064614"/>
                  </a:lnTo>
                  <a:lnTo>
                    <a:pt x="321594" y="1040663"/>
                  </a:lnTo>
                  <a:lnTo>
                    <a:pt x="286726" y="1013709"/>
                  </a:lnTo>
                  <a:lnTo>
                    <a:pt x="254314" y="983935"/>
                  </a:lnTo>
                  <a:lnTo>
                    <a:pt x="224540" y="951523"/>
                  </a:lnTo>
                  <a:lnTo>
                    <a:pt x="197586" y="916655"/>
                  </a:lnTo>
                  <a:lnTo>
                    <a:pt x="173635" y="879514"/>
                  </a:lnTo>
                  <a:lnTo>
                    <a:pt x="152868" y="840281"/>
                  </a:lnTo>
                  <a:lnTo>
                    <a:pt x="135469" y="799139"/>
                  </a:lnTo>
                  <a:lnTo>
                    <a:pt x="121619" y="756270"/>
                  </a:lnTo>
                  <a:lnTo>
                    <a:pt x="111501" y="711856"/>
                  </a:lnTo>
                  <a:lnTo>
                    <a:pt x="105296" y="666080"/>
                  </a:lnTo>
                  <a:lnTo>
                    <a:pt x="103187" y="619124"/>
                  </a:lnTo>
                  <a:lnTo>
                    <a:pt x="105296" y="572169"/>
                  </a:lnTo>
                  <a:lnTo>
                    <a:pt x="111501" y="526393"/>
                  </a:lnTo>
                  <a:lnTo>
                    <a:pt x="121619" y="481979"/>
                  </a:lnTo>
                  <a:lnTo>
                    <a:pt x="135469" y="439110"/>
                  </a:lnTo>
                  <a:lnTo>
                    <a:pt x="152868" y="397968"/>
                  </a:lnTo>
                  <a:lnTo>
                    <a:pt x="173635" y="358735"/>
                  </a:lnTo>
                  <a:lnTo>
                    <a:pt x="197586" y="321594"/>
                  </a:lnTo>
                  <a:lnTo>
                    <a:pt x="224540" y="286726"/>
                  </a:lnTo>
                  <a:lnTo>
                    <a:pt x="254314" y="254314"/>
                  </a:lnTo>
                  <a:lnTo>
                    <a:pt x="286726" y="224540"/>
                  </a:lnTo>
                  <a:lnTo>
                    <a:pt x="321594" y="197586"/>
                  </a:lnTo>
                  <a:lnTo>
                    <a:pt x="358735" y="173635"/>
                  </a:lnTo>
                  <a:lnTo>
                    <a:pt x="397968" y="152868"/>
                  </a:lnTo>
                  <a:lnTo>
                    <a:pt x="439110" y="135469"/>
                  </a:lnTo>
                  <a:lnTo>
                    <a:pt x="481979" y="121619"/>
                  </a:lnTo>
                  <a:lnTo>
                    <a:pt x="526393" y="111501"/>
                  </a:lnTo>
                  <a:lnTo>
                    <a:pt x="572169" y="105296"/>
                  </a:lnTo>
                  <a:lnTo>
                    <a:pt x="619125" y="103187"/>
                  </a:lnTo>
                  <a:lnTo>
                    <a:pt x="960466" y="103187"/>
                  </a:lnTo>
                  <a:lnTo>
                    <a:pt x="931361" y="84652"/>
                  </a:lnTo>
                  <a:lnTo>
                    <a:pt x="891156" y="63026"/>
                  </a:lnTo>
                  <a:lnTo>
                    <a:pt x="849253" y="44346"/>
                  </a:lnTo>
                  <a:lnTo>
                    <a:pt x="805791" y="28751"/>
                  </a:lnTo>
                  <a:lnTo>
                    <a:pt x="760909" y="16380"/>
                  </a:lnTo>
                  <a:lnTo>
                    <a:pt x="714744" y="7372"/>
                  </a:lnTo>
                  <a:lnTo>
                    <a:pt x="667437" y="1866"/>
                  </a:lnTo>
                  <a:lnTo>
                    <a:pt x="619125" y="0"/>
                  </a:lnTo>
                  <a:close/>
                </a:path>
                <a:path w="1238250" h="1238250">
                  <a:moveTo>
                    <a:pt x="960466" y="103187"/>
                  </a:moveTo>
                  <a:lnTo>
                    <a:pt x="619125" y="103187"/>
                  </a:lnTo>
                  <a:lnTo>
                    <a:pt x="666086" y="105296"/>
                  </a:lnTo>
                  <a:lnTo>
                    <a:pt x="711866" y="111501"/>
                  </a:lnTo>
                  <a:lnTo>
                    <a:pt x="756283" y="121619"/>
                  </a:lnTo>
                  <a:lnTo>
                    <a:pt x="799154" y="135469"/>
                  </a:lnTo>
                  <a:lnTo>
                    <a:pt x="840297" y="152868"/>
                  </a:lnTo>
                  <a:lnTo>
                    <a:pt x="879530" y="173635"/>
                  </a:lnTo>
                  <a:lnTo>
                    <a:pt x="916672" y="197586"/>
                  </a:lnTo>
                  <a:lnTo>
                    <a:pt x="951539" y="224540"/>
                  </a:lnTo>
                  <a:lnTo>
                    <a:pt x="983949" y="254314"/>
                  </a:lnTo>
                  <a:lnTo>
                    <a:pt x="1013722" y="286726"/>
                  </a:lnTo>
                  <a:lnTo>
                    <a:pt x="1040674" y="321594"/>
                  </a:lnTo>
                  <a:lnTo>
                    <a:pt x="1064623" y="358735"/>
                  </a:lnTo>
                  <a:lnTo>
                    <a:pt x="1085387" y="397968"/>
                  </a:lnTo>
                  <a:lnTo>
                    <a:pt x="1102784" y="439110"/>
                  </a:lnTo>
                  <a:lnTo>
                    <a:pt x="1116633" y="481979"/>
                  </a:lnTo>
                  <a:lnTo>
                    <a:pt x="1126750" y="526393"/>
                  </a:lnTo>
                  <a:lnTo>
                    <a:pt x="1132954" y="572169"/>
                  </a:lnTo>
                  <a:lnTo>
                    <a:pt x="1135062" y="619124"/>
                  </a:lnTo>
                  <a:lnTo>
                    <a:pt x="1132954" y="666080"/>
                  </a:lnTo>
                  <a:lnTo>
                    <a:pt x="1126750" y="711856"/>
                  </a:lnTo>
                  <a:lnTo>
                    <a:pt x="1116633" y="756270"/>
                  </a:lnTo>
                  <a:lnTo>
                    <a:pt x="1102784" y="799139"/>
                  </a:lnTo>
                  <a:lnTo>
                    <a:pt x="1085387" y="840281"/>
                  </a:lnTo>
                  <a:lnTo>
                    <a:pt x="1064623" y="879514"/>
                  </a:lnTo>
                  <a:lnTo>
                    <a:pt x="1040674" y="916655"/>
                  </a:lnTo>
                  <a:lnTo>
                    <a:pt x="1013722" y="951523"/>
                  </a:lnTo>
                  <a:lnTo>
                    <a:pt x="983949" y="983935"/>
                  </a:lnTo>
                  <a:lnTo>
                    <a:pt x="951539" y="1013709"/>
                  </a:lnTo>
                  <a:lnTo>
                    <a:pt x="916672" y="1040663"/>
                  </a:lnTo>
                  <a:lnTo>
                    <a:pt x="879530" y="1064614"/>
                  </a:lnTo>
                  <a:lnTo>
                    <a:pt x="840297" y="1085381"/>
                  </a:lnTo>
                  <a:lnTo>
                    <a:pt x="799154" y="1102780"/>
                  </a:lnTo>
                  <a:lnTo>
                    <a:pt x="756283" y="1116630"/>
                  </a:lnTo>
                  <a:lnTo>
                    <a:pt x="711866" y="1126748"/>
                  </a:lnTo>
                  <a:lnTo>
                    <a:pt x="666086" y="1132953"/>
                  </a:lnTo>
                  <a:lnTo>
                    <a:pt x="619125" y="1135062"/>
                  </a:lnTo>
                  <a:lnTo>
                    <a:pt x="960466" y="1135062"/>
                  </a:lnTo>
                  <a:lnTo>
                    <a:pt x="1006122" y="1102059"/>
                  </a:lnTo>
                  <a:lnTo>
                    <a:pt x="1040400" y="1072425"/>
                  </a:lnTo>
                  <a:lnTo>
                    <a:pt x="1072425" y="1040400"/>
                  </a:lnTo>
                  <a:lnTo>
                    <a:pt x="1102059" y="1006122"/>
                  </a:lnTo>
                  <a:lnTo>
                    <a:pt x="1129163" y="969729"/>
                  </a:lnTo>
                  <a:lnTo>
                    <a:pt x="1153597" y="931361"/>
                  </a:lnTo>
                  <a:lnTo>
                    <a:pt x="1175223" y="891156"/>
                  </a:lnTo>
                  <a:lnTo>
                    <a:pt x="1193903" y="849253"/>
                  </a:lnTo>
                  <a:lnTo>
                    <a:pt x="1209498" y="805791"/>
                  </a:lnTo>
                  <a:lnTo>
                    <a:pt x="1221869" y="760909"/>
                  </a:lnTo>
                  <a:lnTo>
                    <a:pt x="1230877" y="714744"/>
                  </a:lnTo>
                  <a:lnTo>
                    <a:pt x="1236383" y="667437"/>
                  </a:lnTo>
                  <a:lnTo>
                    <a:pt x="1238250" y="619124"/>
                  </a:lnTo>
                  <a:lnTo>
                    <a:pt x="1236383" y="570812"/>
                  </a:lnTo>
                  <a:lnTo>
                    <a:pt x="1230877" y="523505"/>
                  </a:lnTo>
                  <a:lnTo>
                    <a:pt x="1221869" y="477340"/>
                  </a:lnTo>
                  <a:lnTo>
                    <a:pt x="1209498" y="432458"/>
                  </a:lnTo>
                  <a:lnTo>
                    <a:pt x="1193903" y="388996"/>
                  </a:lnTo>
                  <a:lnTo>
                    <a:pt x="1175223" y="347093"/>
                  </a:lnTo>
                  <a:lnTo>
                    <a:pt x="1153597" y="306888"/>
                  </a:lnTo>
                  <a:lnTo>
                    <a:pt x="1129163" y="268520"/>
                  </a:lnTo>
                  <a:lnTo>
                    <a:pt x="1102059" y="232127"/>
                  </a:lnTo>
                  <a:lnTo>
                    <a:pt x="1072425" y="197849"/>
                  </a:lnTo>
                  <a:lnTo>
                    <a:pt x="1040400" y="165824"/>
                  </a:lnTo>
                  <a:lnTo>
                    <a:pt x="1006122" y="136190"/>
                  </a:lnTo>
                  <a:lnTo>
                    <a:pt x="969729" y="109086"/>
                  </a:lnTo>
                  <a:lnTo>
                    <a:pt x="960466" y="103187"/>
                  </a:lnTo>
                  <a:close/>
                </a:path>
              </a:pathLst>
            </a:custGeom>
            <a:solidFill>
              <a:srgbClr val="2E495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03891" y="8650820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4">
                  <a:moveTo>
                    <a:pt x="68795" y="0"/>
                  </a:moveTo>
                  <a:lnTo>
                    <a:pt x="42021" y="5405"/>
                  </a:lnTo>
                  <a:lnTo>
                    <a:pt x="20153" y="20146"/>
                  </a:lnTo>
                  <a:lnTo>
                    <a:pt x="5407" y="42010"/>
                  </a:lnTo>
                  <a:lnTo>
                    <a:pt x="0" y="68783"/>
                  </a:lnTo>
                  <a:lnTo>
                    <a:pt x="0" y="447141"/>
                  </a:lnTo>
                  <a:lnTo>
                    <a:pt x="5407" y="473916"/>
                  </a:lnTo>
                  <a:lnTo>
                    <a:pt x="20153" y="495784"/>
                  </a:lnTo>
                  <a:lnTo>
                    <a:pt x="42021" y="510529"/>
                  </a:lnTo>
                  <a:lnTo>
                    <a:pt x="68795" y="515937"/>
                  </a:lnTo>
                  <a:lnTo>
                    <a:pt x="447154" y="515937"/>
                  </a:lnTo>
                  <a:lnTo>
                    <a:pt x="473926" y="510529"/>
                  </a:lnTo>
                  <a:lnTo>
                    <a:pt x="495790" y="495784"/>
                  </a:lnTo>
                  <a:lnTo>
                    <a:pt x="510531" y="473916"/>
                  </a:lnTo>
                  <a:lnTo>
                    <a:pt x="515937" y="447141"/>
                  </a:lnTo>
                  <a:lnTo>
                    <a:pt x="510531" y="420367"/>
                  </a:lnTo>
                  <a:lnTo>
                    <a:pt x="495790" y="398499"/>
                  </a:lnTo>
                  <a:lnTo>
                    <a:pt x="473926" y="383753"/>
                  </a:lnTo>
                  <a:lnTo>
                    <a:pt x="447154" y="378345"/>
                  </a:lnTo>
                  <a:lnTo>
                    <a:pt x="137591" y="378345"/>
                  </a:lnTo>
                  <a:lnTo>
                    <a:pt x="137591" y="68783"/>
                  </a:lnTo>
                  <a:lnTo>
                    <a:pt x="132184" y="42010"/>
                  </a:lnTo>
                  <a:lnTo>
                    <a:pt x="117438" y="20146"/>
                  </a:lnTo>
                  <a:lnTo>
                    <a:pt x="95570" y="5405"/>
                  </a:lnTo>
                  <a:lnTo>
                    <a:pt x="68795" y="0"/>
                  </a:lnTo>
                  <a:close/>
                </a:path>
              </a:pathLst>
            </a:custGeom>
            <a:solidFill>
              <a:srgbClr val="2E495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" name="Marcador de número de diapositiva 9"/>
          <p:cNvSpPr>
            <a:spLocks noGrp="1"/>
          </p:cNvSpPr>
          <p:nvPr>
            <p:ph type="sldNum" sz="quarter" idx="7"/>
          </p:nvPr>
        </p:nvSpPr>
        <p:spPr>
          <a:xfrm>
            <a:off x="9144787" y="6354712"/>
            <a:ext cx="2802192" cy="342900"/>
          </a:xfrm>
        </p:spPr>
        <p:txBody>
          <a:bodyPr/>
          <a:lstStyle/>
          <a:p>
            <a:fld id="{B6F15528-21DE-4FAA-801E-634DDDAF4B2B}" type="slidenum">
              <a:rPr lang="es-CL" smtClean="0"/>
              <a:t>16</a:t>
            </a:fld>
            <a:endParaRPr lang="es-CL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4D786527-1F65-4CE7-804C-0AA83596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92" y="4959683"/>
            <a:ext cx="2296990" cy="146724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F5868E10-23F2-4AEB-9BBA-CDC6E445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50" y="4959683"/>
            <a:ext cx="2296990" cy="146724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8F830AFB-98E5-47F7-A795-F71D219D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08" y="4963571"/>
            <a:ext cx="2296990" cy="146724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42E5C176-8685-4623-8FEE-32C1A2C5AF00}"/>
              </a:ext>
            </a:extLst>
          </p:cNvPr>
          <p:cNvSpPr txBox="1"/>
          <p:nvPr/>
        </p:nvSpPr>
        <p:spPr>
          <a:xfrm>
            <a:off x="2470878" y="5110311"/>
            <a:ext cx="13340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8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1 - 250</a:t>
            </a:r>
            <a:endParaRPr lang="es-ES_tradnl" sz="288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6E6104A5-23E3-48BA-916D-8D0447BE16DB}"/>
              </a:ext>
            </a:extLst>
          </p:cNvPr>
          <p:cNvSpPr txBox="1"/>
          <p:nvPr/>
        </p:nvSpPr>
        <p:spPr>
          <a:xfrm>
            <a:off x="2282481" y="5590100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Instrucciones mensuales</a:t>
            </a:r>
            <a:endParaRPr lang="es-ES_tradnl" sz="11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126CC8D8-B4BC-4700-9B0E-45FAED60A4CA}"/>
              </a:ext>
            </a:extLst>
          </p:cNvPr>
          <p:cNvSpPr txBox="1"/>
          <p:nvPr/>
        </p:nvSpPr>
        <p:spPr>
          <a:xfrm>
            <a:off x="5436808" y="5106424"/>
            <a:ext cx="164179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80" b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251- 500</a:t>
            </a:r>
            <a:endParaRPr lang="es-ES_tradnl" sz="288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A7E03EBE-4733-4822-8A4C-3B25D0ED86D3}"/>
              </a:ext>
            </a:extLst>
          </p:cNvPr>
          <p:cNvSpPr txBox="1"/>
          <p:nvPr/>
        </p:nvSpPr>
        <p:spPr>
          <a:xfrm>
            <a:off x="8725144" y="5110311"/>
            <a:ext cx="101662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80" b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501+</a:t>
            </a:r>
            <a:endParaRPr lang="es-ES_tradnl" sz="288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FAC6386F-E051-4E0A-8EE5-845E6E662647}"/>
              </a:ext>
            </a:extLst>
          </p:cNvPr>
          <p:cNvSpPr txBox="1"/>
          <p:nvPr/>
        </p:nvSpPr>
        <p:spPr>
          <a:xfrm>
            <a:off x="2210720" y="6430810"/>
            <a:ext cx="244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>
                <a:latin typeface="Arial" charset="0"/>
                <a:ea typeface="Arial" charset="0"/>
                <a:cs typeface="Arial" charset="0"/>
              </a:rPr>
              <a:t>0.3 UF</a:t>
            </a:r>
            <a:endParaRPr lang="es-ES_tradnl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C5415AA8-6B73-4CD4-9BC3-14DE6201DF21}"/>
              </a:ext>
            </a:extLst>
          </p:cNvPr>
          <p:cNvSpPr txBox="1"/>
          <p:nvPr/>
        </p:nvSpPr>
        <p:spPr>
          <a:xfrm>
            <a:off x="3427502" y="6548074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100" b="1" dirty="0">
                <a:latin typeface="Arial" charset="0"/>
                <a:ea typeface="Arial" charset="0"/>
                <a:cs typeface="Arial" charset="0"/>
              </a:rPr>
              <a:t>Por instrucci</a:t>
            </a:r>
            <a:r>
              <a:rPr lang="es-ES" sz="1100" b="1" dirty="0" err="1">
                <a:latin typeface="Arial" charset="0"/>
                <a:ea typeface="Arial" charset="0"/>
                <a:cs typeface="Arial" charset="0"/>
              </a:rPr>
              <a:t>ón</a:t>
            </a:r>
            <a:endParaRPr lang="es-ES_tradnl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F87CF2BE-E3FF-48B5-A69E-B024F6FCADF2}"/>
              </a:ext>
            </a:extLst>
          </p:cNvPr>
          <p:cNvSpPr txBox="1"/>
          <p:nvPr/>
        </p:nvSpPr>
        <p:spPr>
          <a:xfrm>
            <a:off x="5271960" y="643081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>
                <a:latin typeface="Arial" charset="0"/>
                <a:ea typeface="Arial" charset="0"/>
                <a:cs typeface="Arial" charset="0"/>
              </a:rPr>
              <a:t>0.2 UF</a:t>
            </a:r>
            <a:endParaRPr lang="es-ES_tradnl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7AED0DB2-F9BC-44B7-987E-EF3F821A9208}"/>
              </a:ext>
            </a:extLst>
          </p:cNvPr>
          <p:cNvSpPr txBox="1"/>
          <p:nvPr/>
        </p:nvSpPr>
        <p:spPr>
          <a:xfrm>
            <a:off x="6456920" y="6557727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100" b="1" dirty="0">
                <a:latin typeface="Arial" charset="0"/>
                <a:ea typeface="Arial" charset="0"/>
                <a:cs typeface="Arial" charset="0"/>
              </a:rPr>
              <a:t>Por instrucci</a:t>
            </a:r>
            <a:r>
              <a:rPr lang="es-ES" sz="1100" b="1" dirty="0" err="1">
                <a:latin typeface="Arial" charset="0"/>
                <a:ea typeface="Arial" charset="0"/>
                <a:cs typeface="Arial" charset="0"/>
              </a:rPr>
              <a:t>ón</a:t>
            </a:r>
            <a:endParaRPr lang="es-ES_tradnl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E7D71A66-5161-44D9-B75F-A24B6C4F4820}"/>
              </a:ext>
            </a:extLst>
          </p:cNvPr>
          <p:cNvSpPr txBox="1"/>
          <p:nvPr/>
        </p:nvSpPr>
        <p:spPr>
          <a:xfrm>
            <a:off x="8297801" y="642692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>
                <a:latin typeface="Arial" charset="0"/>
                <a:ea typeface="Arial" charset="0"/>
                <a:cs typeface="Arial" charset="0"/>
              </a:rPr>
              <a:t>0.1 UF</a:t>
            </a:r>
            <a:endParaRPr lang="es-ES_tradnl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70F596C3-2604-4689-A838-6D52A8BB9018}"/>
              </a:ext>
            </a:extLst>
          </p:cNvPr>
          <p:cNvSpPr txBox="1"/>
          <p:nvPr/>
        </p:nvSpPr>
        <p:spPr>
          <a:xfrm>
            <a:off x="9441311" y="6554851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100" b="1" dirty="0">
                <a:latin typeface="Arial" charset="0"/>
                <a:ea typeface="Arial" charset="0"/>
                <a:cs typeface="Arial" charset="0"/>
              </a:rPr>
              <a:t>Por instrucci</a:t>
            </a:r>
            <a:r>
              <a:rPr lang="es-ES" sz="1100" b="1" dirty="0" err="1">
                <a:latin typeface="Arial" charset="0"/>
                <a:ea typeface="Arial" charset="0"/>
                <a:cs typeface="Arial" charset="0"/>
              </a:rPr>
              <a:t>ón</a:t>
            </a:r>
            <a:endParaRPr lang="es-ES_tradnl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9E543E06-7201-430A-A843-06CAF5AE71DF}"/>
              </a:ext>
            </a:extLst>
          </p:cNvPr>
          <p:cNvSpPr txBox="1"/>
          <p:nvPr/>
        </p:nvSpPr>
        <p:spPr>
          <a:xfrm>
            <a:off x="5281979" y="5586213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Instrucciones mensuales</a:t>
            </a:r>
            <a:endParaRPr lang="es-ES_tradnl" sz="11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xmlns="" id="{36DBA8AC-A58F-471D-AF66-3043F13B5138}"/>
              </a:ext>
            </a:extLst>
          </p:cNvPr>
          <p:cNvSpPr txBox="1"/>
          <p:nvPr/>
        </p:nvSpPr>
        <p:spPr>
          <a:xfrm>
            <a:off x="8298777" y="5590100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Instrucciones mensuales</a:t>
            </a:r>
            <a:endParaRPr lang="es-ES_tradnl" sz="11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C6EB8103-E8A7-4545-AF86-E796E4B78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F0ADD87E-7312-45C9-8B34-3703D6A58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AF742CFB-E6FB-40AA-83C3-BCB4BD63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3: Prenda Especial</a:t>
            </a:r>
          </a:p>
          <a:p>
            <a:r>
              <a:rPr lang="es-CL" sz="2000" spc="15" dirty="0">
                <a:latin typeface="Arial"/>
                <a:cs typeface="Arial"/>
              </a:rPr>
              <a:t>Ahorro de costos Prenda Especial v/s Notario</a:t>
            </a:r>
          </a:p>
          <a:p>
            <a:pPr eaLnBrk="1" hangingPunct="1"/>
            <a:endParaRPr lang="es-ES" altLang="en-US" sz="2000" dirty="0">
              <a:solidFill>
                <a:srgbClr val="0B1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xmlns="" id="{08CB95CE-3F53-4024-8D78-ABB47E8B2903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20" y="-6123"/>
            <a:ext cx="12192000" cy="6864113"/>
          </a:xfrm>
          <a:prstGeom prst="rect">
            <a:avLst/>
          </a:prstGeom>
          <a:solidFill>
            <a:srgbClr val="333F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/>
          <p:cNvCxnSpPr/>
          <p:nvPr/>
        </p:nvCxnSpPr>
        <p:spPr>
          <a:xfrm>
            <a:off x="0" y="3255345"/>
            <a:ext cx="36957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496300" y="3255344"/>
            <a:ext cx="36957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9"/>
          <p:cNvSpPr>
            <a:spLocks noChangeArrowheads="1"/>
          </p:cNvSpPr>
          <p:nvPr/>
        </p:nvSpPr>
        <p:spPr bwMode="auto">
          <a:xfrm>
            <a:off x="2553128" y="2747512"/>
            <a:ext cx="69148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/>
            <a:r>
              <a:rPr lang="es-ES" altLang="es-CL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1BE50DA-A35D-4848-8DD0-330C5E91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936" y="6416640"/>
            <a:ext cx="2743200" cy="365125"/>
          </a:xfrm>
        </p:spPr>
        <p:txBody>
          <a:bodyPr/>
          <a:lstStyle/>
          <a:p>
            <a:pPr>
              <a:defRPr/>
            </a:pPr>
            <a:fld id="{FC147BB0-B849-46AF-8502-3158F0BF46F2}" type="slidenum">
              <a:rPr lang="es-ES_tradnl" sz="1000" smtClean="0"/>
              <a:pPr>
                <a:defRPr/>
              </a:pPr>
              <a:t>17</a:t>
            </a:fld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45587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B166F770-3BB2-4E1F-9A55-1D5A0078867D}"/>
              </a:ext>
            </a:extLst>
          </p:cNvPr>
          <p:cNvGrpSpPr/>
          <p:nvPr/>
        </p:nvGrpSpPr>
        <p:grpSpPr>
          <a:xfrm>
            <a:off x="656684" y="1325329"/>
            <a:ext cx="3515279" cy="649433"/>
            <a:chOff x="280183" y="-7195232"/>
            <a:chExt cx="14802709" cy="1070962"/>
          </a:xfrm>
        </p:grpSpPr>
        <p:sp>
          <p:nvSpPr>
            <p:cNvPr id="26" name="object 77">
              <a:extLst>
                <a:ext uri="{FF2B5EF4-FFF2-40B4-BE49-F238E27FC236}">
                  <a16:creationId xmlns:a16="http://schemas.microsoft.com/office/drawing/2014/main" xmlns="" id="{F9D8E258-B647-4112-BD4E-D3924206074B}"/>
                </a:ext>
              </a:extLst>
            </p:cNvPr>
            <p:cNvSpPr txBox="1"/>
            <p:nvPr/>
          </p:nvSpPr>
          <p:spPr>
            <a:xfrm>
              <a:off x="777056" y="-6441695"/>
              <a:ext cx="11354983" cy="3174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5776" rIns="0" bIns="0" rtlCol="0">
              <a:spAutoFit/>
            </a:bodyPr>
            <a:lstStyle/>
            <a:p>
              <a:pPr marL="103389" marR="2310" indent="-97903">
                <a:spcBef>
                  <a:spcPts val="45"/>
                </a:spcBef>
              </a:pPr>
              <a:r>
                <a:rPr lang="es-ES" sz="1213" dirty="0">
                  <a:latin typeface="Century Gothic" panose="020B0502020202020204" pitchFamily="34" charset="0"/>
                  <a:cs typeface="Arial" panose="020B0604020202020204" pitchFamily="34" charset="0"/>
                </a:rPr>
                <a:t>SALDO EN CUSTODIA May-19</a:t>
              </a:r>
              <a:endParaRPr sz="1213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78">
              <a:extLst>
                <a:ext uri="{FF2B5EF4-FFF2-40B4-BE49-F238E27FC236}">
                  <a16:creationId xmlns:a16="http://schemas.microsoft.com/office/drawing/2014/main" xmlns="" id="{F0CED0B3-D980-49B0-8616-023ADD2DBB5E}"/>
                </a:ext>
              </a:extLst>
            </p:cNvPr>
            <p:cNvSpPr txBox="1"/>
            <p:nvPr/>
          </p:nvSpPr>
          <p:spPr>
            <a:xfrm>
              <a:off x="280183" y="-7195232"/>
              <a:ext cx="14802709" cy="62619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6354" rIns="0" bIns="0" rtlCol="0">
              <a:spAutoFit/>
            </a:bodyPr>
            <a:lstStyle/>
            <a:p>
              <a:pPr marL="5776">
                <a:spcBef>
                  <a:spcPts val="50"/>
                </a:spcBef>
              </a:pPr>
              <a:r>
                <a:rPr lang="es-ES" sz="2426" b="1" dirty="0">
                  <a:latin typeface="Century Gothic" panose="020B0502020202020204" pitchFamily="34" charset="0"/>
                </a:rPr>
                <a:t>UF 9.399 MILLONES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C0485E7-E631-4AE4-8E77-5DC4EF99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68" y="965559"/>
            <a:ext cx="5551051" cy="313929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1810609B-E962-4D6D-817D-7B27E9472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5B2768F8-32B2-4898-91CC-29C4313AD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C753DAC-EAD8-43B2-985B-08E83787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compañía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C6AE65FE-1E06-4F69-8A3D-929FDDDBD7B6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01FCA9E-BEC7-4042-A8E6-C5EBE1242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923" y="1436458"/>
            <a:ext cx="1415317" cy="4623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FA7D7BF-0748-4CBF-A5F1-BD5DF43F9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80" y="2003755"/>
            <a:ext cx="5217775" cy="2242985"/>
          </a:xfrm>
          <a:prstGeom prst="rect">
            <a:avLst/>
          </a:prstGeom>
        </p:spPr>
      </p:pic>
      <p:sp>
        <p:nvSpPr>
          <p:cNvPr id="29" name="Marcador de número de diapositiva 1">
            <a:extLst>
              <a:ext uri="{FF2B5EF4-FFF2-40B4-BE49-F238E27FC236}">
                <a16:creationId xmlns:a16="http://schemas.microsoft.com/office/drawing/2014/main" xmlns="" id="{20660C9D-2D01-4390-9F44-C69F1E7D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z="1000" smtClean="0"/>
              <a:t>2</a:t>
            </a:fld>
            <a:endParaRPr lang="en-US" sz="10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FA1185C9-87BF-49FF-AE3F-6F0DBCDDC43F}"/>
              </a:ext>
            </a:extLst>
          </p:cNvPr>
          <p:cNvGrpSpPr/>
          <p:nvPr/>
        </p:nvGrpSpPr>
        <p:grpSpPr>
          <a:xfrm>
            <a:off x="871079" y="4545443"/>
            <a:ext cx="4147700" cy="2007271"/>
            <a:chOff x="453476" y="2343886"/>
            <a:chExt cx="5491524" cy="2757034"/>
          </a:xfrm>
        </p:grpSpPr>
        <p:sp>
          <p:nvSpPr>
            <p:cNvPr id="19" name="object 77">
              <a:extLst>
                <a:ext uri="{FF2B5EF4-FFF2-40B4-BE49-F238E27FC236}">
                  <a16:creationId xmlns:a16="http://schemas.microsoft.com/office/drawing/2014/main" xmlns="" id="{40BB5A81-D12A-4DC3-83D8-DB5698791DD0}"/>
                </a:ext>
              </a:extLst>
            </p:cNvPr>
            <p:cNvSpPr txBox="1"/>
            <p:nvPr/>
          </p:nvSpPr>
          <p:spPr>
            <a:xfrm>
              <a:off x="2284989" y="2343886"/>
              <a:ext cx="3660011" cy="240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5776" rIns="0" bIns="0" rtlCol="0">
              <a:spAutoFit/>
            </a:bodyPr>
            <a:lstStyle/>
            <a:p>
              <a:pPr marL="103389" marR="2310" indent="-97903">
                <a:spcBef>
                  <a:spcPts val="45"/>
                </a:spcBef>
              </a:pPr>
              <a:r>
                <a:rPr lang="es-ES" sz="11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CLIENTES</a:t>
              </a:r>
              <a:endParaRPr sz="1100" b="1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7D8B3564-752C-4943-A42E-FC52E77E5929}"/>
                </a:ext>
              </a:extLst>
            </p:cNvPr>
            <p:cNvGrpSpPr/>
            <p:nvPr/>
          </p:nvGrpSpPr>
          <p:grpSpPr>
            <a:xfrm>
              <a:off x="453476" y="2778502"/>
              <a:ext cx="4682919" cy="2322418"/>
              <a:chOff x="453476" y="2778502"/>
              <a:chExt cx="4682919" cy="2322418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xmlns="" id="{71B67D72-9B95-4DB0-A5BC-17F7A3521143}"/>
                  </a:ext>
                </a:extLst>
              </p:cNvPr>
              <p:cNvGrpSpPr/>
              <p:nvPr/>
            </p:nvGrpSpPr>
            <p:grpSpPr>
              <a:xfrm>
                <a:off x="453476" y="2778502"/>
                <a:ext cx="4682919" cy="2255790"/>
                <a:chOff x="587973" y="1728107"/>
                <a:chExt cx="7722481" cy="3719964"/>
              </a:xfrm>
            </p:grpSpPr>
            <p:sp>
              <p:nvSpPr>
                <p:cNvPr id="28" name="object 95">
                  <a:extLst>
                    <a:ext uri="{FF2B5EF4-FFF2-40B4-BE49-F238E27FC236}">
                      <a16:creationId xmlns:a16="http://schemas.microsoft.com/office/drawing/2014/main" xmlns="" id="{1A0E3FAC-9836-4E99-90B9-A0063596F8E4}"/>
                    </a:ext>
                  </a:extLst>
                </p:cNvPr>
                <p:cNvSpPr/>
                <p:nvPr/>
              </p:nvSpPr>
              <p:spPr>
                <a:xfrm>
                  <a:off x="1051033" y="1927956"/>
                  <a:ext cx="222482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560">
                      <a:moveTo>
                        <a:pt x="0" y="0"/>
                      </a:moveTo>
                      <a:lnTo>
                        <a:pt x="2448026" y="0"/>
                      </a:lnTo>
                    </a:path>
                  </a:pathLst>
                </a:custGeom>
                <a:ln w="3175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092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30" name="object 78">
                  <a:extLst>
                    <a:ext uri="{FF2B5EF4-FFF2-40B4-BE49-F238E27FC236}">
                      <a16:creationId xmlns:a16="http://schemas.microsoft.com/office/drawing/2014/main" xmlns="" id="{99A36EA3-1701-4736-A416-AF47D1AC5E66}"/>
                    </a:ext>
                  </a:extLst>
                </p:cNvPr>
                <p:cNvSpPr txBox="1"/>
                <p:nvPr/>
              </p:nvSpPr>
              <p:spPr>
                <a:xfrm>
                  <a:off x="587973" y="3497144"/>
                  <a:ext cx="2144468" cy="902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8471" rIns="0" bIns="0" rtlCol="0">
                  <a:spAutoFit/>
                </a:bodyPr>
                <a:lstStyle/>
                <a:p>
                  <a:pPr marL="7701" algn="ctr">
                    <a:spcBef>
                      <a:spcPts val="67"/>
                    </a:spcBef>
                  </a:pPr>
                  <a:r>
                    <a:rPr lang="es-ES" sz="2911" b="1" dirty="0">
                      <a:latin typeface="Trebuchet MS"/>
                      <a:cs typeface="Trebuchet MS"/>
                    </a:rPr>
                    <a:t>185</a:t>
                  </a:r>
                  <a:endParaRPr sz="2911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31" name="object 78">
                  <a:extLst>
                    <a:ext uri="{FF2B5EF4-FFF2-40B4-BE49-F238E27FC236}">
                      <a16:creationId xmlns:a16="http://schemas.microsoft.com/office/drawing/2014/main" xmlns="" id="{E238B999-B92F-429B-BC8C-BEA89A3B4F47}"/>
                    </a:ext>
                  </a:extLst>
                </p:cNvPr>
                <p:cNvSpPr txBox="1"/>
                <p:nvPr/>
              </p:nvSpPr>
              <p:spPr>
                <a:xfrm>
                  <a:off x="3308451" y="3497144"/>
                  <a:ext cx="2144468" cy="902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8471" rIns="0" bIns="0" rtlCol="0">
                  <a:spAutoFit/>
                </a:bodyPr>
                <a:lstStyle/>
                <a:p>
                  <a:pPr marL="7701" algn="ctr">
                    <a:spcBef>
                      <a:spcPts val="67"/>
                    </a:spcBef>
                  </a:pPr>
                  <a:r>
                    <a:rPr lang="es-ES" sz="2911" b="1" dirty="0">
                      <a:latin typeface="Trebuchet MS"/>
                      <a:cs typeface="Trebuchet MS"/>
                    </a:rPr>
                    <a:t>649</a:t>
                  </a:r>
                  <a:endParaRPr sz="2911" dirty="0">
                    <a:latin typeface="Trebuchet MS"/>
                    <a:cs typeface="Trebuchet MS"/>
                  </a:endParaRPr>
                </a:p>
              </p:txBody>
            </p:sp>
            <p:pic>
              <p:nvPicPr>
                <p:cNvPr id="32" name="Picture 2" descr="https://cdn.icon-icons.com/icons2/931/PNG/512/users_group_customers_clients_icon-icons.com_72448.png">
                  <a:extLst>
                    <a:ext uri="{FF2B5EF4-FFF2-40B4-BE49-F238E27FC236}">
                      <a16:creationId xmlns:a16="http://schemas.microsoft.com/office/drawing/2014/main" xmlns="" id="{2BCF5AD7-23B3-49E0-8F6F-B8C581841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696" y="1797236"/>
                  <a:ext cx="1748190" cy="17481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4" name="Conector recto 33">
                  <a:extLst>
                    <a:ext uri="{FF2B5EF4-FFF2-40B4-BE49-F238E27FC236}">
                      <a16:creationId xmlns:a16="http://schemas.microsoft.com/office/drawing/2014/main" xmlns="" id="{A767EB4A-E70C-4E42-84D9-1393E2BB8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7495" y="1728107"/>
                  <a:ext cx="19563" cy="3567791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" name="Picture 6" descr="https://pngimage.net/wp-content/uploads/2018/05/documents-icon-png-5.png">
                  <a:extLst>
                    <a:ext uri="{FF2B5EF4-FFF2-40B4-BE49-F238E27FC236}">
                      <a16:creationId xmlns:a16="http://schemas.microsoft.com/office/drawing/2014/main" xmlns="" id="{052BB477-083A-41F9-A608-83FC4A7A1A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4179" y="2204653"/>
                  <a:ext cx="1070368" cy="10703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6" name="Conector recto 35">
                  <a:extLst>
                    <a:ext uri="{FF2B5EF4-FFF2-40B4-BE49-F238E27FC236}">
                      <a16:creationId xmlns:a16="http://schemas.microsoft.com/office/drawing/2014/main" xmlns="" id="{786F5091-FEA4-4D08-88B6-EE7FCB87A7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0228" y="1759512"/>
                  <a:ext cx="19563" cy="3567791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bject 78">
                  <a:extLst>
                    <a:ext uri="{FF2B5EF4-FFF2-40B4-BE49-F238E27FC236}">
                      <a16:creationId xmlns:a16="http://schemas.microsoft.com/office/drawing/2014/main" xmlns="" id="{7215336E-65C2-4BB3-8079-3D07F4935F9D}"/>
                    </a:ext>
                  </a:extLst>
                </p:cNvPr>
                <p:cNvSpPr txBox="1"/>
                <p:nvPr/>
              </p:nvSpPr>
              <p:spPr>
                <a:xfrm>
                  <a:off x="6159565" y="3497144"/>
                  <a:ext cx="2144468" cy="902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8471" rIns="0" bIns="0" rtlCol="0">
                  <a:spAutoFit/>
                </a:bodyPr>
                <a:lstStyle/>
                <a:p>
                  <a:pPr marL="7701" algn="ctr">
                    <a:spcBef>
                      <a:spcPts val="67"/>
                    </a:spcBef>
                  </a:pPr>
                  <a:r>
                    <a:rPr lang="es-ES" sz="2911" b="1" dirty="0">
                      <a:latin typeface="Trebuchet MS"/>
                      <a:cs typeface="Trebuchet MS"/>
                    </a:rPr>
                    <a:t>171</a:t>
                  </a:r>
                  <a:endParaRPr sz="2911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38" name="object 77">
                  <a:extLst>
                    <a:ext uri="{FF2B5EF4-FFF2-40B4-BE49-F238E27FC236}">
                      <a16:creationId xmlns:a16="http://schemas.microsoft.com/office/drawing/2014/main" xmlns="" id="{DDEF718B-BAA1-4EE4-9F5C-D2C6705F4190}"/>
                    </a:ext>
                  </a:extLst>
                </p:cNvPr>
                <p:cNvSpPr txBox="1"/>
                <p:nvPr/>
              </p:nvSpPr>
              <p:spPr>
                <a:xfrm>
                  <a:off x="6287099" y="4921781"/>
                  <a:ext cx="2023355" cy="5262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7701" rIns="0" bIns="0" rtlCol="0">
                  <a:spAutoFit/>
                </a:bodyPr>
                <a:lstStyle/>
                <a:p>
                  <a:pPr marL="137852" marR="3081" indent="-130537" algn="ctr">
                    <a:spcBef>
                      <a:spcPts val="61"/>
                    </a:spcBef>
                  </a:pPr>
                  <a:r>
                    <a:rPr lang="es-ES" sz="97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Emisores de </a:t>
                  </a:r>
                </a:p>
                <a:p>
                  <a:pPr marL="137852" marR="3081" indent="-130537" algn="ctr">
                    <a:spcBef>
                      <a:spcPts val="61"/>
                    </a:spcBef>
                  </a:pPr>
                  <a:r>
                    <a:rPr lang="es-ES" sz="97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renta fija</a:t>
                  </a:r>
                  <a:endParaRPr sz="97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9" name="Picture 10" descr="https://png.pngtree.com/svg/20161216/icon_customer_1153837.png">
                  <a:extLst>
                    <a:ext uri="{FF2B5EF4-FFF2-40B4-BE49-F238E27FC236}">
                      <a16:creationId xmlns:a16="http://schemas.microsoft.com/office/drawing/2014/main" xmlns="" id="{4A438188-DB2B-4A23-821E-7C8055377D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6367" y="2149716"/>
                  <a:ext cx="1070368" cy="10703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" name="object 77">
                <a:extLst>
                  <a:ext uri="{FF2B5EF4-FFF2-40B4-BE49-F238E27FC236}">
                    <a16:creationId xmlns:a16="http://schemas.microsoft.com/office/drawing/2014/main" xmlns="" id="{0EDDCD2E-D113-43F6-845E-CBCF973A2700}"/>
                  </a:ext>
                </a:extLst>
              </p:cNvPr>
              <p:cNvSpPr txBox="1"/>
              <p:nvPr/>
            </p:nvSpPr>
            <p:spPr>
              <a:xfrm>
                <a:off x="2253512" y="4781777"/>
                <a:ext cx="1226964" cy="31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7701" rIns="0" bIns="0" rtlCol="0">
                <a:spAutoFit/>
              </a:bodyPr>
              <a:lstStyle/>
              <a:p>
                <a:pPr marL="137852" marR="3081" indent="-130537" algn="ctr">
                  <a:spcBef>
                    <a:spcPts val="61"/>
                  </a:spcBef>
                </a:pPr>
                <a:r>
                  <a:rPr lang="es-ES" sz="97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Registros</a:t>
                </a:r>
              </a:p>
              <a:p>
                <a:pPr marL="137852" marR="3081" indent="-130537" algn="ctr">
                  <a:spcBef>
                    <a:spcPts val="61"/>
                  </a:spcBef>
                </a:pPr>
                <a:r>
                  <a:rPr lang="es-ES" sz="97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administrados</a:t>
                </a:r>
                <a:endParaRPr sz="97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bject 77">
                <a:extLst>
                  <a:ext uri="{FF2B5EF4-FFF2-40B4-BE49-F238E27FC236}">
                    <a16:creationId xmlns:a16="http://schemas.microsoft.com/office/drawing/2014/main" xmlns="" id="{C2CC9A3C-48BC-4342-A784-45DADAEDFE19}"/>
                  </a:ext>
                </a:extLst>
              </p:cNvPr>
              <p:cNvSpPr txBox="1"/>
              <p:nvPr/>
            </p:nvSpPr>
            <p:spPr>
              <a:xfrm>
                <a:off x="667924" y="4882534"/>
                <a:ext cx="1226964" cy="15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7701" rIns="0" bIns="0" rtlCol="0">
                <a:spAutoFit/>
              </a:bodyPr>
              <a:lstStyle/>
              <a:p>
                <a:pPr marL="137852" marR="3081" indent="-130537" algn="ctr">
                  <a:spcBef>
                    <a:spcPts val="61"/>
                  </a:spcBef>
                </a:pPr>
                <a:r>
                  <a:rPr lang="es-ES" sz="97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Depositantes</a:t>
                </a:r>
                <a:endParaRPr sz="97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75BFE4C8-D407-4F49-8A22-5CC27A1B38ED}"/>
              </a:ext>
            </a:extLst>
          </p:cNvPr>
          <p:cNvGrpSpPr/>
          <p:nvPr/>
        </p:nvGrpSpPr>
        <p:grpSpPr>
          <a:xfrm>
            <a:off x="6052447" y="4104851"/>
            <a:ext cx="4665777" cy="3326202"/>
            <a:chOff x="3860701" y="3251558"/>
            <a:chExt cx="6348675" cy="4430376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xmlns="" id="{CF50F7A8-9EF7-4262-BD6D-3EBB850C6B86}"/>
                </a:ext>
              </a:extLst>
            </p:cNvPr>
            <p:cNvGrpSpPr/>
            <p:nvPr/>
          </p:nvGrpSpPr>
          <p:grpSpPr>
            <a:xfrm>
              <a:off x="3860701" y="3251558"/>
              <a:ext cx="6348675" cy="4430376"/>
              <a:chOff x="4414667" y="5292331"/>
              <a:chExt cx="10606451" cy="7444763"/>
            </a:xfrm>
          </p:grpSpPr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xmlns="" id="{78C0573C-241C-4640-A9EB-C29963C1F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4667" y="5292331"/>
                <a:ext cx="10323953" cy="7444763"/>
              </a:xfrm>
              <a:prstGeom prst="rect">
                <a:avLst/>
              </a:prstGeom>
            </p:spPr>
          </p:pic>
          <p:sp>
            <p:nvSpPr>
              <p:cNvPr id="44" name="object 68">
                <a:extLst>
                  <a:ext uri="{FF2B5EF4-FFF2-40B4-BE49-F238E27FC236}">
                    <a16:creationId xmlns:a16="http://schemas.microsoft.com/office/drawing/2014/main" xmlns="" id="{B89F1D09-AF86-4D11-B8DD-B61446694F63}"/>
                  </a:ext>
                </a:extLst>
              </p:cNvPr>
              <p:cNvSpPr txBox="1"/>
              <p:nvPr/>
            </p:nvSpPr>
            <p:spPr>
              <a:xfrm>
                <a:off x="4525201" y="6650069"/>
                <a:ext cx="2696509" cy="353220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 indent="1540">
                  <a:lnSpc>
                    <a:spcPct val="100899"/>
                  </a:lnSpc>
                  <a:spcBef>
                    <a:spcPts val="58"/>
                  </a:spcBef>
                </a:pPr>
                <a:r>
                  <a:rPr sz="1000" dirty="0">
                    <a:solidFill>
                      <a:srgbClr val="AEA79E"/>
                    </a:solidFill>
                    <a:latin typeface="Calibri Normal" charset="0"/>
                    <a:cs typeface="Calibri Normal" charset="0"/>
                  </a:rPr>
                  <a:t>Custodia  Nacional</a:t>
                </a:r>
                <a:endParaRPr sz="1000" dirty="0">
                  <a:latin typeface="Calibri Normal" charset="0"/>
                  <a:cs typeface="Calibri Normal" charset="0"/>
                </a:endParaRPr>
              </a:p>
            </p:txBody>
          </p:sp>
          <p:sp>
            <p:nvSpPr>
              <p:cNvPr id="45" name="object 69">
                <a:extLst>
                  <a:ext uri="{FF2B5EF4-FFF2-40B4-BE49-F238E27FC236}">
                    <a16:creationId xmlns:a16="http://schemas.microsoft.com/office/drawing/2014/main" xmlns="" id="{F988B6D5-7088-4E89-AAB1-D7BE2D21B16D}"/>
                  </a:ext>
                </a:extLst>
              </p:cNvPr>
              <p:cNvSpPr txBox="1"/>
              <p:nvPr/>
            </p:nvSpPr>
            <p:spPr>
              <a:xfrm>
                <a:off x="6528248" y="10563055"/>
                <a:ext cx="2453658" cy="701099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 indent="120910">
                  <a:lnSpc>
                    <a:spcPct val="100899"/>
                  </a:lnSpc>
                  <a:spcBef>
                    <a:spcPts val="58"/>
                  </a:spcBef>
                </a:pPr>
                <a:r>
                  <a:rPr sz="1000" dirty="0">
                    <a:solidFill>
                      <a:srgbClr val="765A97"/>
                    </a:solidFill>
                    <a:latin typeface="Calibri Normal" charset="0"/>
                    <a:cs typeface="Calibri Normal" charset="0"/>
                  </a:rPr>
                  <a:t>Custodia  Internacional</a:t>
                </a:r>
                <a:endParaRPr sz="1000" dirty="0">
                  <a:latin typeface="Calibri Normal" charset="0"/>
                  <a:cs typeface="Calibri Normal" charset="0"/>
                </a:endParaRPr>
              </a:p>
            </p:txBody>
          </p:sp>
          <p:sp>
            <p:nvSpPr>
              <p:cNvPr id="48" name="object 70">
                <a:extLst>
                  <a:ext uri="{FF2B5EF4-FFF2-40B4-BE49-F238E27FC236}">
                    <a16:creationId xmlns:a16="http://schemas.microsoft.com/office/drawing/2014/main" xmlns="" id="{AF58104C-5798-4DB7-B2F3-4369D85613AC}"/>
                  </a:ext>
                </a:extLst>
              </p:cNvPr>
              <p:cNvSpPr txBox="1"/>
              <p:nvPr/>
            </p:nvSpPr>
            <p:spPr>
              <a:xfrm>
                <a:off x="9614472" y="10715252"/>
                <a:ext cx="2571924" cy="364451"/>
              </a:xfrm>
              <a:prstGeom prst="rect">
                <a:avLst/>
              </a:prstGeom>
            </p:spPr>
            <p:txBody>
              <a:bodyPr vert="horz" wrap="square" lIns="0" tIns="8856" rIns="0" bIns="0" rtlCol="0">
                <a:spAutoFit/>
              </a:bodyPr>
              <a:lstStyle/>
              <a:p>
                <a:pPr marL="7701">
                  <a:spcBef>
                    <a:spcPts val="70"/>
                  </a:spcBef>
                </a:pPr>
                <a:r>
                  <a:rPr sz="1000" dirty="0">
                    <a:solidFill>
                      <a:srgbClr val="3E7AB3"/>
                    </a:solidFill>
                    <a:latin typeface="Calibri Normal" charset="0"/>
                    <a:cs typeface="Calibri Normal" charset="0"/>
                  </a:rPr>
                  <a:t>Estadísticas</a:t>
                </a:r>
                <a:endParaRPr sz="1000" dirty="0">
                  <a:latin typeface="Calibri Normal" charset="0"/>
                  <a:cs typeface="Calibri Normal" charset="0"/>
                </a:endParaRPr>
              </a:p>
            </p:txBody>
          </p:sp>
          <p:sp>
            <p:nvSpPr>
              <p:cNvPr id="49" name="object 71">
                <a:extLst>
                  <a:ext uri="{FF2B5EF4-FFF2-40B4-BE49-F238E27FC236}">
                    <a16:creationId xmlns:a16="http://schemas.microsoft.com/office/drawing/2014/main" xmlns="" id="{E88B1619-2B3B-4869-8CB7-418D092D8108}"/>
                  </a:ext>
                </a:extLst>
              </p:cNvPr>
              <p:cNvSpPr txBox="1"/>
              <p:nvPr/>
            </p:nvSpPr>
            <p:spPr>
              <a:xfrm>
                <a:off x="7755077" y="6464747"/>
                <a:ext cx="2985847" cy="701099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248751" marR="3081" indent="-241435">
                  <a:lnSpc>
                    <a:spcPct val="100899"/>
                  </a:lnSpc>
                  <a:spcBef>
                    <a:spcPts val="58"/>
                  </a:spcBef>
                </a:pPr>
                <a:r>
                  <a:rPr sz="1000" dirty="0">
                    <a:solidFill>
                      <a:srgbClr val="74AA29"/>
                    </a:solidFill>
                    <a:latin typeface="Calibri Normal" charset="0"/>
                    <a:cs typeface="Calibri Normal" charset="0"/>
                  </a:rPr>
                  <a:t>Administración de  Registros</a:t>
                </a:r>
                <a:endParaRPr sz="1000" dirty="0">
                  <a:latin typeface="Calibri Normal" charset="0"/>
                  <a:cs typeface="Calibri Normal" charset="0"/>
                </a:endParaRPr>
              </a:p>
            </p:txBody>
          </p:sp>
          <p:sp>
            <p:nvSpPr>
              <p:cNvPr id="50" name="object 72">
                <a:extLst>
                  <a:ext uri="{FF2B5EF4-FFF2-40B4-BE49-F238E27FC236}">
                    <a16:creationId xmlns:a16="http://schemas.microsoft.com/office/drawing/2014/main" xmlns="" id="{F6FC9ECE-2193-4AB1-91AD-FA80118F81CE}"/>
                  </a:ext>
                </a:extLst>
              </p:cNvPr>
              <p:cNvSpPr txBox="1"/>
              <p:nvPr/>
            </p:nvSpPr>
            <p:spPr>
              <a:xfrm>
                <a:off x="11051129" y="6759512"/>
                <a:ext cx="2625720" cy="364451"/>
              </a:xfrm>
              <a:prstGeom prst="rect">
                <a:avLst/>
              </a:prstGeom>
            </p:spPr>
            <p:txBody>
              <a:bodyPr vert="horz" wrap="square" lIns="0" tIns="8856" rIns="0" bIns="0" rtlCol="0">
                <a:spAutoFit/>
              </a:bodyPr>
              <a:lstStyle/>
              <a:p>
                <a:pPr marL="7701">
                  <a:spcBef>
                    <a:spcPts val="70"/>
                  </a:spcBef>
                </a:pPr>
                <a:r>
                  <a:rPr sz="1000" dirty="0">
                    <a:solidFill>
                      <a:srgbClr val="E9A300"/>
                    </a:solidFill>
                    <a:latin typeface="Calibri Normal" charset="0"/>
                    <a:cs typeface="Calibri Normal" charset="0"/>
                  </a:rPr>
                  <a:t>Documentos</a:t>
                </a:r>
                <a:endParaRPr sz="1000" dirty="0">
                  <a:latin typeface="Calibri Normal" charset="0"/>
                  <a:cs typeface="Calibri Normal" charset="0"/>
                </a:endParaRPr>
              </a:p>
            </p:txBody>
          </p:sp>
          <p:sp>
            <p:nvSpPr>
              <p:cNvPr id="51" name="object 73">
                <a:extLst>
                  <a:ext uri="{FF2B5EF4-FFF2-40B4-BE49-F238E27FC236}">
                    <a16:creationId xmlns:a16="http://schemas.microsoft.com/office/drawing/2014/main" xmlns="" id="{CE6B7E4E-6368-4D8E-A814-AD1353445191}"/>
                  </a:ext>
                </a:extLst>
              </p:cNvPr>
              <p:cNvSpPr txBox="1"/>
              <p:nvPr/>
            </p:nvSpPr>
            <p:spPr>
              <a:xfrm>
                <a:off x="13033891" y="10705898"/>
                <a:ext cx="1987227" cy="364451"/>
              </a:xfrm>
              <a:prstGeom prst="rect">
                <a:avLst/>
              </a:prstGeom>
            </p:spPr>
            <p:txBody>
              <a:bodyPr vert="horz" wrap="square" lIns="0" tIns="8856" rIns="0" bIns="0" rtlCol="0">
                <a:spAutoFit/>
              </a:bodyPr>
              <a:lstStyle/>
              <a:p>
                <a:pPr marL="7701">
                  <a:spcBef>
                    <a:spcPts val="70"/>
                  </a:spcBef>
                </a:pPr>
                <a:r>
                  <a:rPr sz="1000" dirty="0">
                    <a:solidFill>
                      <a:srgbClr val="B77935"/>
                    </a:solidFill>
                    <a:latin typeface="Calibri Normal" charset="0"/>
                    <a:cs typeface="Calibri Normal" charset="0"/>
                  </a:rPr>
                  <a:t>Garantías</a:t>
                </a:r>
                <a:endParaRPr sz="1000" dirty="0">
                  <a:latin typeface="Calibri Normal" charset="0"/>
                  <a:cs typeface="Calibri Normal" charset="0"/>
                </a:endParaRPr>
              </a:p>
            </p:txBody>
          </p:sp>
        </p:grpSp>
        <p:sp>
          <p:nvSpPr>
            <p:cNvPr id="42" name="object 77">
              <a:extLst>
                <a:ext uri="{FF2B5EF4-FFF2-40B4-BE49-F238E27FC236}">
                  <a16:creationId xmlns:a16="http://schemas.microsoft.com/office/drawing/2014/main" xmlns="" id="{5F6D2D41-2DAA-428E-8439-CCE9770EF59B}"/>
                </a:ext>
              </a:extLst>
            </p:cNvPr>
            <p:cNvSpPr txBox="1"/>
            <p:nvPr/>
          </p:nvSpPr>
          <p:spPr>
            <a:xfrm>
              <a:off x="5604602" y="3565835"/>
              <a:ext cx="3660011" cy="2127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5776" rIns="0" bIns="0" rtlCol="0">
              <a:spAutoFit/>
            </a:bodyPr>
            <a:lstStyle/>
            <a:p>
              <a:pPr marL="103389" marR="2310" indent="-97903">
                <a:spcBef>
                  <a:spcPts val="45"/>
                </a:spcBef>
              </a:pPr>
              <a:r>
                <a:rPr lang="es-ES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LÍNEAS DE NEGOCIO</a:t>
              </a:r>
              <a:endParaRPr sz="1000" b="1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1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4939" y="1536494"/>
            <a:ext cx="3571397" cy="450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09550" algn="l"/>
              </a:tabLst>
            </a:pPr>
            <a:r>
              <a:rPr lang="es-CL" b="1" dirty="0">
                <a:solidFill>
                  <a:srgbClr val="0B142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Presidente</a:t>
            </a:r>
          </a:p>
          <a:p>
            <a:pPr>
              <a:lnSpc>
                <a:spcPct val="90000"/>
              </a:lnSpc>
              <a:defRPr/>
            </a:pPr>
            <a:endParaRPr lang="es-CL" altLang="es-CL" b="1" dirty="0">
              <a:solidFill>
                <a:srgbClr val="63E8F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MX" alt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Sergio Baeza </a:t>
            </a:r>
            <a:r>
              <a:rPr lang="es-MX" altLang="es-CL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Vald</a:t>
            </a:r>
            <a:r>
              <a:rPr lang="es-ES" altLang="es-CL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és</a:t>
            </a:r>
            <a:endParaRPr lang="es-ES" altLang="es-C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MX" altLang="es-C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209550" algn="l"/>
              </a:tabLst>
            </a:pPr>
            <a:r>
              <a:rPr lang="es-CL" b="1" dirty="0">
                <a:solidFill>
                  <a:srgbClr val="0B142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Vicepresidente</a:t>
            </a:r>
          </a:p>
          <a:p>
            <a:pPr>
              <a:lnSpc>
                <a:spcPct val="120000"/>
              </a:lnSpc>
              <a:tabLst>
                <a:tab pos="209550" algn="l"/>
              </a:tabLst>
            </a:pPr>
            <a:endParaRPr lang="es-CL" b="1" dirty="0">
              <a:solidFill>
                <a:srgbClr val="0B142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MX" alt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Arturo Concha Ureta</a:t>
            </a:r>
          </a:p>
          <a:p>
            <a:pPr>
              <a:lnSpc>
                <a:spcPct val="90000"/>
              </a:lnSpc>
              <a:defRPr/>
            </a:pPr>
            <a:endParaRPr lang="es-MX" altLang="es-C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b="1" dirty="0">
                <a:solidFill>
                  <a:srgbClr val="0B142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Directores</a:t>
            </a:r>
          </a:p>
          <a:p>
            <a:pPr>
              <a:defRPr/>
            </a:pPr>
            <a:endParaRPr lang="es-CL" b="1" dirty="0">
              <a:solidFill>
                <a:srgbClr val="0B142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Juan Andrés Camus</a:t>
            </a:r>
            <a:endParaRPr lang="es-CL" altLang="es-C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Jorge Claude</a:t>
            </a: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Mario Gómez </a:t>
            </a:r>
            <a:r>
              <a:rPr lang="es-CL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Dubravcic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José Antonio Martínez </a:t>
            </a: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Fred Meller</a:t>
            </a: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Jaime Munita</a:t>
            </a: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Cristián Rodríguez</a:t>
            </a:r>
          </a:p>
          <a:p>
            <a:pPr>
              <a:defRPr/>
            </a:pPr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Guillermo Tagle</a:t>
            </a:r>
          </a:p>
        </p:txBody>
      </p:sp>
      <p:sp>
        <p:nvSpPr>
          <p:cNvPr id="11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compañía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Directorio y propiedad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92;p14"/>
          <p:cNvCxnSpPr/>
          <p:nvPr/>
        </p:nvCxnSpPr>
        <p:spPr>
          <a:xfrm>
            <a:off x="434939" y="1934906"/>
            <a:ext cx="256800" cy="0"/>
          </a:xfrm>
          <a:prstGeom prst="straightConnector1">
            <a:avLst/>
          </a:prstGeom>
          <a:noFill/>
          <a:ln w="28575" cap="flat" cmpd="sng">
            <a:solidFill>
              <a:srgbClr val="63E8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92;p14"/>
          <p:cNvCxnSpPr/>
          <p:nvPr/>
        </p:nvCxnSpPr>
        <p:spPr>
          <a:xfrm>
            <a:off x="434939" y="3001706"/>
            <a:ext cx="256800" cy="0"/>
          </a:xfrm>
          <a:prstGeom prst="straightConnector1">
            <a:avLst/>
          </a:prstGeom>
          <a:noFill/>
          <a:ln w="28575" cap="flat" cmpd="sng">
            <a:solidFill>
              <a:srgbClr val="63E8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92;p14"/>
          <p:cNvCxnSpPr/>
          <p:nvPr/>
        </p:nvCxnSpPr>
        <p:spPr>
          <a:xfrm>
            <a:off x="434939" y="4055806"/>
            <a:ext cx="256800" cy="0"/>
          </a:xfrm>
          <a:prstGeom prst="straightConnector1">
            <a:avLst/>
          </a:prstGeom>
          <a:noFill/>
          <a:ln w="28575" cap="flat" cmpd="sng">
            <a:solidFill>
              <a:srgbClr val="63E8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2BF13CB-1614-4F36-883B-ED7AB866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6C0E1BB-B4F7-4CEF-9A89-02AA37959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A213E9B6-CC59-4BB9-8BC2-6E110DDD1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805" y="2403260"/>
            <a:ext cx="8624764" cy="2587469"/>
          </a:xfrm>
          <a:prstGeom prst="rect">
            <a:avLst/>
          </a:prstGeom>
        </p:spPr>
      </p:pic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F96D175A-0201-4B42-AAFC-40B0D3479D9E}"/>
              </a:ext>
            </a:extLst>
          </p:cNvPr>
          <p:cNvCxnSpPr>
            <a:cxnSpLocks/>
          </p:cNvCxnSpPr>
          <p:nvPr/>
        </p:nvCxnSpPr>
        <p:spPr>
          <a:xfrm>
            <a:off x="2997402" y="1389310"/>
            <a:ext cx="0" cy="479005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10-9892-4DB8-A2B2-8BAA5758C38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FF8C263-3137-4C95-A18E-9399CBB9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14" y="1131529"/>
            <a:ext cx="6095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BE2D52-F8A9-4610-8A47-E7A4FF7A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37" y="1982450"/>
            <a:ext cx="1094803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3232">
              <a:defRPr/>
            </a:pPr>
            <a:r>
              <a:rPr lang="es-CL" sz="2800" dirty="0">
                <a:solidFill>
                  <a:srgbClr val="00B0F0"/>
                </a:solidFill>
                <a:latin typeface="Arial" charset="0"/>
                <a:cs typeface="Arial" charset="0"/>
              </a:rPr>
              <a:t>Tema 1: Activos Alternativos - Oportunidades y necesidades</a:t>
            </a:r>
            <a:endParaRPr lang="es-MX" sz="2800" dirty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800" b="1" dirty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Tema 2: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Custodia de </a:t>
            </a:r>
            <a:r>
              <a:rPr lang="pt-BR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Cuotas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pt-BR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Fondos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Extranjeros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s-ES_tradnl" sz="2800" dirty="0">
                <a:solidFill>
                  <a:srgbClr val="7F7F7F"/>
                </a:solidFill>
                <a:latin typeface="Arial" charset="0"/>
                <a:cs typeface="Arial" charset="0"/>
              </a:rPr>
              <a:t>Tema 3: Prenda Especial – Nuevo Servicio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1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5</a:t>
            </a:fld>
            <a:endParaRPr lang="en-U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4F2B0347-0C44-46E6-9AF9-97C1C64A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1: Activos Alternativos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61DF453A-5648-458B-8094-CEAA3763052C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D75DE57E-12D5-4F4B-9B59-C8ECD2D826D5}"/>
              </a:ext>
            </a:extLst>
          </p:cNvPr>
          <p:cNvSpPr txBox="1"/>
          <p:nvPr/>
        </p:nvSpPr>
        <p:spPr>
          <a:xfrm>
            <a:off x="438150" y="2369125"/>
            <a:ext cx="11111668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sz="2160" dirty="0">
              <a:solidFill>
                <a:srgbClr val="7F7F7F"/>
              </a:solidFill>
            </a:endParaRPr>
          </a:p>
          <a:p>
            <a:r>
              <a:rPr lang="es-US" sz="2160" dirty="0">
                <a:solidFill>
                  <a:srgbClr val="7F7F7F"/>
                </a:solidFill>
              </a:rPr>
              <a:t>DCV durante 2019 inició estudios de </a:t>
            </a:r>
            <a:r>
              <a:rPr lang="es-US" sz="2160" u="sng" dirty="0">
                <a:solidFill>
                  <a:srgbClr val="7F7F7F"/>
                </a:solidFill>
              </a:rPr>
              <a:t>dos iniciativas</a:t>
            </a:r>
            <a:r>
              <a:rPr lang="es-US" sz="2160" dirty="0">
                <a:solidFill>
                  <a:srgbClr val="7F7F7F"/>
                </a:solidFill>
              </a:rPr>
              <a:t> asociadas a activos alternativos:</a:t>
            </a:r>
          </a:p>
          <a:p>
            <a:endParaRPr lang="es-US" sz="2160" dirty="0">
              <a:solidFill>
                <a:srgbClr val="7F7F7F"/>
              </a:solidFill>
            </a:endParaRPr>
          </a:p>
          <a:p>
            <a:pPr lvl="2"/>
            <a:r>
              <a:rPr lang="es-ES" sz="2160" dirty="0">
                <a:solidFill>
                  <a:srgbClr val="7F7F7F"/>
                </a:solidFill>
              </a:rPr>
              <a:t>1) Custodia Contratos Digitales para Fondos de Inversión.</a:t>
            </a:r>
          </a:p>
          <a:p>
            <a:pPr lvl="2"/>
            <a:r>
              <a:rPr lang="es-ES" i="1" u="sng" dirty="0">
                <a:solidFill>
                  <a:schemeClr val="bg1">
                    <a:lumMod val="50000"/>
                  </a:schemeClr>
                </a:solidFill>
              </a:rPr>
              <a:t>Iniciativa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: custodiar contratos (en PDF) asociados a 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</a:rPr>
              <a:t>inversiones indirectas 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realizadas por las AFP sobre fondos de inversión internacionales(master </a:t>
            </a:r>
            <a:r>
              <a:rPr lang="es-ES" i="1" dirty="0" err="1">
                <a:solidFill>
                  <a:schemeClr val="bg1">
                    <a:lumMod val="50000"/>
                  </a:schemeClr>
                </a:solidFill>
              </a:rPr>
              <a:t>funds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). </a:t>
            </a:r>
          </a:p>
          <a:p>
            <a:pPr lvl="2"/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Hay una normativa dictada por la SP en la cual se obliga a las AFP a tener acceso en todo momento a los contratos que sustentan estos fondos.</a:t>
            </a:r>
          </a:p>
          <a:p>
            <a:pPr lvl="2"/>
            <a:endParaRPr lang="es-ES" sz="2160" i="1" dirty="0">
              <a:solidFill>
                <a:srgbClr val="7F7F7F"/>
              </a:solidFill>
            </a:endParaRPr>
          </a:p>
          <a:p>
            <a:pPr lvl="2"/>
            <a:r>
              <a:rPr lang="es-ES" sz="2160" dirty="0">
                <a:solidFill>
                  <a:srgbClr val="7F7F7F"/>
                </a:solidFill>
              </a:rPr>
              <a:t>2) Custodia de Contratos Físicos</a:t>
            </a:r>
          </a:p>
          <a:p>
            <a:pPr lvl="2" algn="just"/>
            <a:r>
              <a:rPr lang="es-ES" i="1" u="sng" dirty="0">
                <a:solidFill>
                  <a:schemeClr val="bg1">
                    <a:lumMod val="50000"/>
                  </a:schemeClr>
                </a:solidFill>
              </a:rPr>
              <a:t>Iniciativa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: opción de custodiar contratos físicos asociados a las inversiones realizadas por nuestros depositantes, tales como: Forward, Swaps, Rebates, promesas, aumentos de capital, </a:t>
            </a:r>
            <a:r>
              <a:rPr lang="es-ES" b="1" i="1" u="sng" dirty="0">
                <a:solidFill>
                  <a:schemeClr val="bg1">
                    <a:lumMod val="50000"/>
                  </a:schemeClr>
                </a:solidFill>
              </a:rPr>
              <a:t>activos alternativos nacionales e internacionales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, contratos sindicados, contratos de condiciones generales, etc.</a:t>
            </a:r>
            <a:endParaRPr lang="es-US" sz="216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9F1B211-5000-4E73-8425-FF21F7E73059}"/>
              </a:ext>
            </a:extLst>
          </p:cNvPr>
          <p:cNvSpPr/>
          <p:nvPr/>
        </p:nvSpPr>
        <p:spPr>
          <a:xfrm>
            <a:off x="2482547" y="1335353"/>
            <a:ext cx="6823718" cy="412333"/>
          </a:xfrm>
          <a:prstGeom prst="rect">
            <a:avLst/>
          </a:prstGeom>
          <a:solidFill>
            <a:srgbClr val="2D7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CAPITAL PRIVADO CERRADO (CLOSED-END PRIVATE CAPITAL)</a:t>
            </a:r>
            <a:endParaRPr lang="es-ES_tradnl" dirty="0"/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xmlns="" id="{262E7878-8A05-47FD-8960-8A42A5B04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35992"/>
              </p:ext>
            </p:extLst>
          </p:nvPr>
        </p:nvGraphicFramePr>
        <p:xfrm>
          <a:off x="2482548" y="1777249"/>
          <a:ext cx="6823717" cy="525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2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5774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Private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equity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(Capital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Privado)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</a:txBody>
                  <a:tcPr marL="0" marR="0" marT="7642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54477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Private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Debt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(Deuda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Privada)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</a:txBody>
                  <a:tcPr marL="0" marR="0" marT="764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5447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Real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State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(Inmobiliarios)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</a:txBody>
                  <a:tcPr marL="0" marR="0" marT="764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544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100" b="1" spc="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Infraestructure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</a:txBody>
                  <a:tcPr marL="0" marR="0" marT="340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5447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Natural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Resources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(Commodities)</a:t>
                      </a:r>
                      <a:endParaRPr sz="1100" dirty="0">
                        <a:latin typeface="Helvetica"/>
                        <a:cs typeface="Helvetica"/>
                      </a:endParaRPr>
                    </a:p>
                  </a:txBody>
                  <a:tcPr marL="0" marR="0" marT="7642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154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55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Agrupar 127">
            <a:extLst>
              <a:ext uri="{FF2B5EF4-FFF2-40B4-BE49-F238E27FC236}">
                <a16:creationId xmlns:a16="http://schemas.microsoft.com/office/drawing/2014/main" xmlns="" id="{F4CEF10B-63F0-4D3B-A8F8-0B3BBCAD761A}"/>
              </a:ext>
            </a:extLst>
          </p:cNvPr>
          <p:cNvGrpSpPr/>
          <p:nvPr/>
        </p:nvGrpSpPr>
        <p:grpSpPr>
          <a:xfrm>
            <a:off x="805328" y="2994224"/>
            <a:ext cx="10038952" cy="1705356"/>
            <a:chOff x="-423562" y="3322645"/>
            <a:chExt cx="11487916" cy="1726701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3D7F117B-DDE7-450D-8F49-AD127326F174}"/>
                </a:ext>
              </a:extLst>
            </p:cNvPr>
            <p:cNvSpPr/>
            <p:nvPr/>
          </p:nvSpPr>
          <p:spPr>
            <a:xfrm>
              <a:off x="-423562" y="3366055"/>
              <a:ext cx="2570050" cy="168329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0" name="object 4">
              <a:extLst>
                <a:ext uri="{FF2B5EF4-FFF2-40B4-BE49-F238E27FC236}">
                  <a16:creationId xmlns:a16="http://schemas.microsoft.com/office/drawing/2014/main" xmlns="" id="{508F845D-0192-4507-8C05-5F0774F72E0A}"/>
                </a:ext>
              </a:extLst>
            </p:cNvPr>
            <p:cNvSpPr/>
            <p:nvPr/>
          </p:nvSpPr>
          <p:spPr>
            <a:xfrm>
              <a:off x="-350049" y="3322645"/>
              <a:ext cx="2406015" cy="0"/>
            </a:xfrm>
            <a:custGeom>
              <a:avLst/>
              <a:gdLst/>
              <a:ahLst/>
              <a:cxnLst/>
              <a:rect l="l" t="t" r="r" b="b"/>
              <a:pathLst>
                <a:path w="2406015">
                  <a:moveTo>
                    <a:pt x="0" y="0"/>
                  </a:moveTo>
                  <a:lnTo>
                    <a:pt x="2405494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4">
              <a:extLst>
                <a:ext uri="{FF2B5EF4-FFF2-40B4-BE49-F238E27FC236}">
                  <a16:creationId xmlns:a16="http://schemas.microsoft.com/office/drawing/2014/main" xmlns="" id="{8702B333-62EB-4C41-BCD3-F08816B23493}"/>
                </a:ext>
              </a:extLst>
            </p:cNvPr>
            <p:cNvSpPr txBox="1"/>
            <p:nvPr/>
          </p:nvSpPr>
          <p:spPr>
            <a:xfrm>
              <a:off x="2602145" y="3598649"/>
              <a:ext cx="2207260" cy="1184190"/>
            </a:xfrm>
            <a:prstGeom prst="rect">
              <a:avLst/>
            </a:prstGeom>
            <a:solidFill>
              <a:srgbClr val="41659A"/>
            </a:solidFill>
          </p:spPr>
          <p:txBody>
            <a:bodyPr vert="horz" wrap="square" lIns="0" tIns="27940" rIns="0" bIns="0" rtlCol="0">
              <a:spAutoFit/>
            </a:bodyPr>
            <a:lstStyle/>
            <a:p>
              <a:pPr marL="32384" algn="ctr">
                <a:lnSpc>
                  <a:spcPct val="100000"/>
                </a:lnSpc>
                <a:spcBef>
                  <a:spcPts val="220"/>
                </a:spcBef>
              </a:pPr>
              <a:endParaRPr lang="es-CL" sz="1450" b="1" spc="15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marL="32384" algn="ctr">
                <a:lnSpc>
                  <a:spcPct val="100000"/>
                </a:lnSpc>
                <a:spcBef>
                  <a:spcPts val="220"/>
                </a:spcBef>
              </a:pPr>
              <a:r>
                <a:rPr lang="es-CL" sz="1450" b="1" spc="15" dirty="0">
                  <a:solidFill>
                    <a:srgbClr val="FFFFFF"/>
                  </a:solidFill>
                  <a:latin typeface="Helvetica"/>
                  <a:cs typeface="Helvetica"/>
                </a:rPr>
                <a:t>Inversionista</a:t>
              </a:r>
              <a:endParaRPr lang="es-CL" sz="1450" dirty="0">
                <a:latin typeface="Helvetica"/>
                <a:cs typeface="Helvetica"/>
              </a:endParaRPr>
            </a:p>
            <a:p>
              <a:pPr marL="31750" algn="ctr">
                <a:lnSpc>
                  <a:spcPct val="100000"/>
                </a:lnSpc>
                <a:spcBef>
                  <a:spcPts val="20"/>
                </a:spcBef>
              </a:pPr>
              <a:r>
                <a:rPr lang="es-CL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(Institucionales, AFP, </a:t>
              </a:r>
              <a:r>
                <a:rPr lang="es-CL"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Cia</a:t>
              </a:r>
              <a:r>
                <a:rPr lang="es-CL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. De seguros, </a:t>
              </a:r>
              <a:r>
                <a:rPr lang="es-CL"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etc</a:t>
              </a:r>
              <a:r>
                <a:rPr lang="es-CL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)</a:t>
              </a:r>
            </a:p>
            <a:p>
              <a:pPr marL="31750" algn="ctr">
                <a:lnSpc>
                  <a:spcPct val="100000"/>
                </a:lnSpc>
                <a:spcBef>
                  <a:spcPts val="20"/>
                </a:spcBef>
              </a:pPr>
              <a:endParaRPr lang="es-CL" sz="1450" spc="15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object 25">
              <a:extLst>
                <a:ext uri="{FF2B5EF4-FFF2-40B4-BE49-F238E27FC236}">
                  <a16:creationId xmlns:a16="http://schemas.microsoft.com/office/drawing/2014/main" xmlns="" id="{8D91C442-4042-42A0-8D4F-A66EC0A9CF74}"/>
                </a:ext>
              </a:extLst>
            </p:cNvPr>
            <p:cNvSpPr txBox="1"/>
            <p:nvPr/>
          </p:nvSpPr>
          <p:spPr>
            <a:xfrm>
              <a:off x="5598720" y="3915316"/>
              <a:ext cx="2513330" cy="24955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AGF Nacional </a:t>
              </a:r>
              <a:r>
                <a:rPr sz="1450" dirty="0">
                  <a:solidFill>
                    <a:srgbClr val="010202"/>
                  </a:solidFill>
                  <a:latin typeface="Helvetica"/>
                  <a:cs typeface="Helvetica"/>
                </a:rPr>
                <a:t>/</a:t>
              </a:r>
              <a:r>
                <a:rPr sz="1450" spc="30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Internacional</a:t>
              </a:r>
              <a:endParaRPr sz="1450">
                <a:latin typeface="Helvetica"/>
                <a:cs typeface="Helvetica"/>
              </a:endParaRPr>
            </a:p>
          </p:txBody>
        </p:sp>
        <p:sp>
          <p:nvSpPr>
            <p:cNvPr id="63" name="object 26">
              <a:extLst>
                <a:ext uri="{FF2B5EF4-FFF2-40B4-BE49-F238E27FC236}">
                  <a16:creationId xmlns:a16="http://schemas.microsoft.com/office/drawing/2014/main" xmlns="" id="{12581EA8-790E-455F-99EE-FAB1D4C84C52}"/>
                </a:ext>
              </a:extLst>
            </p:cNvPr>
            <p:cNvSpPr txBox="1"/>
            <p:nvPr/>
          </p:nvSpPr>
          <p:spPr>
            <a:xfrm>
              <a:off x="7827937" y="3534375"/>
              <a:ext cx="1487787" cy="3103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Empresa</a:t>
              </a:r>
              <a:r>
                <a:rPr sz="1450" spc="-2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5" dirty="0">
                  <a:solidFill>
                    <a:srgbClr val="010202"/>
                  </a:solidFill>
                  <a:latin typeface="Helvetica"/>
                  <a:cs typeface="Helvetica"/>
                </a:rPr>
                <a:t>1</a:t>
              </a:r>
              <a:endParaRPr sz="1450" dirty="0">
                <a:latin typeface="Helvetica"/>
                <a:cs typeface="Helvetica"/>
              </a:endParaRPr>
            </a:p>
          </p:txBody>
        </p:sp>
        <p:sp>
          <p:nvSpPr>
            <p:cNvPr id="64" name="object 27">
              <a:extLst>
                <a:ext uri="{FF2B5EF4-FFF2-40B4-BE49-F238E27FC236}">
                  <a16:creationId xmlns:a16="http://schemas.microsoft.com/office/drawing/2014/main" xmlns="" id="{D2DC7F9C-C229-4734-A83F-20A952AF62DC}"/>
                </a:ext>
              </a:extLst>
            </p:cNvPr>
            <p:cNvSpPr txBox="1"/>
            <p:nvPr/>
          </p:nvSpPr>
          <p:spPr>
            <a:xfrm>
              <a:off x="7855886" y="4375780"/>
              <a:ext cx="1459839" cy="3103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Empresa</a:t>
              </a:r>
              <a:r>
                <a:rPr sz="1450" spc="-2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5" dirty="0">
                  <a:solidFill>
                    <a:srgbClr val="010202"/>
                  </a:solidFill>
                  <a:latin typeface="Helvetica"/>
                  <a:cs typeface="Helvetica"/>
                </a:rPr>
                <a:t>2</a:t>
              </a:r>
              <a:endParaRPr sz="1450">
                <a:latin typeface="Helvetica"/>
                <a:cs typeface="Helvetica"/>
              </a:endParaRPr>
            </a:p>
          </p:txBody>
        </p:sp>
        <p:sp>
          <p:nvSpPr>
            <p:cNvPr id="65" name="object 28">
              <a:extLst>
                <a:ext uri="{FF2B5EF4-FFF2-40B4-BE49-F238E27FC236}">
                  <a16:creationId xmlns:a16="http://schemas.microsoft.com/office/drawing/2014/main" xmlns="" id="{DE8A7168-D291-47AA-8AC4-702262156D82}"/>
                </a:ext>
              </a:extLst>
            </p:cNvPr>
            <p:cNvSpPr/>
            <p:nvPr/>
          </p:nvSpPr>
          <p:spPr>
            <a:xfrm>
              <a:off x="5194287" y="3941609"/>
              <a:ext cx="290195" cy="198755"/>
            </a:xfrm>
            <a:custGeom>
              <a:avLst/>
              <a:gdLst/>
              <a:ahLst/>
              <a:cxnLst/>
              <a:rect l="l" t="t" r="r" b="b"/>
              <a:pathLst>
                <a:path w="290195" h="198754">
                  <a:moveTo>
                    <a:pt x="190550" y="0"/>
                  </a:moveTo>
                  <a:lnTo>
                    <a:pt x="119214" y="0"/>
                  </a:lnTo>
                  <a:lnTo>
                    <a:pt x="194716" y="75501"/>
                  </a:lnTo>
                  <a:lnTo>
                    <a:pt x="0" y="75501"/>
                  </a:lnTo>
                  <a:lnTo>
                    <a:pt x="0" y="122618"/>
                  </a:lnTo>
                  <a:lnTo>
                    <a:pt x="194716" y="122618"/>
                  </a:lnTo>
                  <a:lnTo>
                    <a:pt x="119214" y="198132"/>
                  </a:lnTo>
                  <a:lnTo>
                    <a:pt x="190550" y="198132"/>
                  </a:lnTo>
                  <a:lnTo>
                    <a:pt x="289623" y="99059"/>
                  </a:lnTo>
                  <a:lnTo>
                    <a:pt x="190550" y="0"/>
                  </a:lnTo>
                  <a:close/>
                </a:path>
              </a:pathLst>
            </a:custGeom>
            <a:solidFill>
              <a:srgbClr val="A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9">
              <a:extLst>
                <a:ext uri="{FF2B5EF4-FFF2-40B4-BE49-F238E27FC236}">
                  <a16:creationId xmlns:a16="http://schemas.microsoft.com/office/drawing/2014/main" xmlns="" id="{B18D883D-72C6-4F70-9267-3D01E1A2FC4B}"/>
                </a:ext>
              </a:extLst>
            </p:cNvPr>
            <p:cNvSpPr/>
            <p:nvPr/>
          </p:nvSpPr>
          <p:spPr>
            <a:xfrm>
              <a:off x="5079839" y="4017119"/>
              <a:ext cx="74295" cy="47625"/>
            </a:xfrm>
            <a:custGeom>
              <a:avLst/>
              <a:gdLst/>
              <a:ahLst/>
              <a:cxnLst/>
              <a:rect l="l" t="t" r="r" b="b"/>
              <a:pathLst>
                <a:path w="74295" h="47625">
                  <a:moveTo>
                    <a:pt x="0" y="47116"/>
                  </a:moveTo>
                  <a:lnTo>
                    <a:pt x="74269" y="47116"/>
                  </a:lnTo>
                  <a:lnTo>
                    <a:pt x="74269" y="0"/>
                  </a:lnTo>
                  <a:lnTo>
                    <a:pt x="0" y="0"/>
                  </a:lnTo>
                  <a:lnTo>
                    <a:pt x="0" y="47116"/>
                  </a:lnTo>
                  <a:close/>
                </a:path>
              </a:pathLst>
            </a:custGeom>
            <a:solidFill>
              <a:srgbClr val="A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0">
              <a:extLst>
                <a:ext uri="{FF2B5EF4-FFF2-40B4-BE49-F238E27FC236}">
                  <a16:creationId xmlns:a16="http://schemas.microsoft.com/office/drawing/2014/main" xmlns="" id="{63F70421-2BFC-4BE0-AC1F-7789BE92DDE0}"/>
                </a:ext>
              </a:extLst>
            </p:cNvPr>
            <p:cNvSpPr/>
            <p:nvPr/>
          </p:nvSpPr>
          <p:spPr>
            <a:xfrm>
              <a:off x="4997009" y="4017119"/>
              <a:ext cx="39370" cy="47625"/>
            </a:xfrm>
            <a:custGeom>
              <a:avLst/>
              <a:gdLst/>
              <a:ahLst/>
              <a:cxnLst/>
              <a:rect l="l" t="t" r="r" b="b"/>
              <a:pathLst>
                <a:path w="39370" h="47625">
                  <a:moveTo>
                    <a:pt x="0" y="47116"/>
                  </a:moveTo>
                  <a:lnTo>
                    <a:pt x="39128" y="47116"/>
                  </a:lnTo>
                  <a:lnTo>
                    <a:pt x="39128" y="0"/>
                  </a:lnTo>
                  <a:lnTo>
                    <a:pt x="0" y="0"/>
                  </a:lnTo>
                  <a:lnTo>
                    <a:pt x="0" y="47116"/>
                  </a:lnTo>
                  <a:close/>
                </a:path>
              </a:pathLst>
            </a:custGeom>
            <a:solidFill>
              <a:srgbClr val="A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1">
              <a:extLst>
                <a:ext uri="{FF2B5EF4-FFF2-40B4-BE49-F238E27FC236}">
                  <a16:creationId xmlns:a16="http://schemas.microsoft.com/office/drawing/2014/main" xmlns="" id="{C1DEC7BE-D9E9-409C-BE7B-19A713AB72A9}"/>
                </a:ext>
              </a:extLst>
            </p:cNvPr>
            <p:cNvSpPr/>
            <p:nvPr/>
          </p:nvSpPr>
          <p:spPr>
            <a:xfrm>
              <a:off x="7310932" y="3698427"/>
              <a:ext cx="438150" cy="419734"/>
            </a:xfrm>
            <a:custGeom>
              <a:avLst/>
              <a:gdLst/>
              <a:ahLst/>
              <a:cxnLst/>
              <a:rect l="l" t="t" r="r" b="b"/>
              <a:pathLst>
                <a:path w="438150" h="419735">
                  <a:moveTo>
                    <a:pt x="0" y="419226"/>
                  </a:moveTo>
                  <a:lnTo>
                    <a:pt x="195630" y="419226"/>
                  </a:lnTo>
                  <a:lnTo>
                    <a:pt x="195630" y="0"/>
                  </a:lnTo>
                  <a:lnTo>
                    <a:pt x="437857" y="0"/>
                  </a:lnTo>
                </a:path>
              </a:pathLst>
            </a:custGeom>
            <a:ln w="38100">
              <a:solidFill>
                <a:srgbClr val="2341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2">
              <a:extLst>
                <a:ext uri="{FF2B5EF4-FFF2-40B4-BE49-F238E27FC236}">
                  <a16:creationId xmlns:a16="http://schemas.microsoft.com/office/drawing/2014/main" xmlns="" id="{55627039-C4CC-4F96-9887-8F8F9BDFBAB8}"/>
                </a:ext>
              </a:extLst>
            </p:cNvPr>
            <p:cNvSpPr/>
            <p:nvPr/>
          </p:nvSpPr>
          <p:spPr>
            <a:xfrm>
              <a:off x="7506566" y="4117654"/>
              <a:ext cx="233045" cy="363855"/>
            </a:xfrm>
            <a:custGeom>
              <a:avLst/>
              <a:gdLst/>
              <a:ahLst/>
              <a:cxnLst/>
              <a:rect l="l" t="t" r="r" b="b"/>
              <a:pathLst>
                <a:path w="233045" h="363854">
                  <a:moveTo>
                    <a:pt x="0" y="0"/>
                  </a:moveTo>
                  <a:lnTo>
                    <a:pt x="0" y="363321"/>
                  </a:lnTo>
                  <a:lnTo>
                    <a:pt x="232905" y="363321"/>
                  </a:lnTo>
                </a:path>
              </a:pathLst>
            </a:custGeom>
            <a:ln w="38099">
              <a:solidFill>
                <a:srgbClr val="2341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4">
              <a:extLst>
                <a:ext uri="{FF2B5EF4-FFF2-40B4-BE49-F238E27FC236}">
                  <a16:creationId xmlns:a16="http://schemas.microsoft.com/office/drawing/2014/main" xmlns="" id="{804E45B9-798D-40CB-8DA5-93302D1A23A6}"/>
                </a:ext>
              </a:extLst>
            </p:cNvPr>
            <p:cNvSpPr txBox="1"/>
            <p:nvPr/>
          </p:nvSpPr>
          <p:spPr>
            <a:xfrm>
              <a:off x="-235249" y="3341908"/>
              <a:ext cx="2258061" cy="1293715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R="31750" algn="ctr">
                <a:lnSpc>
                  <a:spcPct val="100000"/>
                </a:lnSpc>
                <a:spcBef>
                  <a:spcPts val="480"/>
                </a:spcBef>
              </a:pPr>
              <a:endParaRPr lang="es-MX" sz="1200" i="1" spc="25" dirty="0">
                <a:solidFill>
                  <a:srgbClr val="FFFFFF"/>
                </a:solidFill>
                <a:latin typeface="Helvetica-BoldOblique"/>
                <a:cs typeface="Helvetica-BoldOblique"/>
              </a:endParaRPr>
            </a:p>
            <a:p>
              <a:pPr marR="31750" algn="ctr">
                <a:lnSpc>
                  <a:spcPct val="100000"/>
                </a:lnSpc>
                <a:spcBef>
                  <a:spcPts val="480"/>
                </a:spcBef>
              </a:pPr>
              <a:r>
                <a:rPr sz="1200" i="1" spc="25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2.-</a:t>
              </a:r>
              <a:endParaRPr sz="1200" dirty="0">
                <a:latin typeface="Helvetica-BoldOblique"/>
                <a:cs typeface="Helvetica-BoldOblique"/>
              </a:endParaRPr>
            </a:p>
            <a:p>
              <a:pPr marL="12065" marR="5080" algn="ctr">
                <a:lnSpc>
                  <a:spcPct val="100600"/>
                </a:lnSpc>
                <a:spcBef>
                  <a:spcPts val="270"/>
                </a:spcBef>
              </a:pPr>
              <a:r>
                <a:rPr sz="1200" b="1" spc="10" dirty="0">
                  <a:solidFill>
                    <a:srgbClr val="FFFFFF"/>
                  </a:solidFill>
                  <a:latin typeface="Helvetica"/>
                  <a:cs typeface="Helvetica"/>
                </a:rPr>
                <a:t>Modelo Inversión Directa:  </a:t>
              </a:r>
              <a:r>
                <a:rPr sz="1200" b="1" i="1" spc="10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Limited Partnership  </a:t>
              </a: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(Fondos</a:t>
              </a:r>
              <a:r>
                <a:rPr sz="1200" spc="25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Internacionales</a:t>
              </a:r>
              <a:endParaRPr sz="1200" dirty="0">
                <a:latin typeface="Helvetica"/>
                <a:cs typeface="Helvetica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sz="1200" dirty="0">
                  <a:solidFill>
                    <a:srgbClr val="FFFFFF"/>
                  </a:solidFill>
                  <a:latin typeface="Helvetica"/>
                  <a:cs typeface="Helvetica"/>
                </a:rPr>
                <a:t>y</a:t>
              </a:r>
              <a:r>
                <a:rPr sz="1200" spc="25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nacionales)</a:t>
              </a:r>
              <a:endParaRPr sz="1200" dirty="0">
                <a:latin typeface="Helvetica"/>
                <a:cs typeface="Helvetica"/>
              </a:endParaRP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xmlns="" id="{78CB5769-B603-4698-BCAA-BC4CF81A41E1}"/>
                </a:ext>
              </a:extLst>
            </p:cNvPr>
            <p:cNvSpPr/>
            <p:nvPr/>
          </p:nvSpPr>
          <p:spPr>
            <a:xfrm>
              <a:off x="2162928" y="3347184"/>
              <a:ext cx="8901426" cy="167769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6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6</a:t>
            </a:fld>
            <a:endParaRPr lang="en-U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4F2B0347-0C44-46E6-9AF9-97C1C64A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1: Activos Alternativos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inversión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61DF453A-5648-458B-8094-CEAA3763052C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128">
            <a:extLst>
              <a:ext uri="{FF2B5EF4-FFF2-40B4-BE49-F238E27FC236}">
                <a16:creationId xmlns:a16="http://schemas.microsoft.com/office/drawing/2014/main" xmlns="" id="{275B5701-B30B-4BB4-9C07-1FC6BCD0A9EB}"/>
              </a:ext>
            </a:extLst>
          </p:cNvPr>
          <p:cNvGrpSpPr/>
          <p:nvPr/>
        </p:nvGrpSpPr>
        <p:grpSpPr>
          <a:xfrm>
            <a:off x="795919" y="1168421"/>
            <a:ext cx="10048361" cy="1720222"/>
            <a:chOff x="-407122" y="1891432"/>
            <a:chExt cx="11471476" cy="1772984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9B45B6A9-B3F7-4F72-B163-CBA07DEE4154}"/>
                </a:ext>
              </a:extLst>
            </p:cNvPr>
            <p:cNvSpPr/>
            <p:nvPr/>
          </p:nvSpPr>
          <p:spPr>
            <a:xfrm>
              <a:off x="-407122" y="1911936"/>
              <a:ext cx="2570050" cy="175247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xmlns="" id="{7603FCE6-0D5E-4604-98C8-BAB40610F267}"/>
                </a:ext>
              </a:extLst>
            </p:cNvPr>
            <p:cNvSpPr txBox="1"/>
            <p:nvPr/>
          </p:nvSpPr>
          <p:spPr>
            <a:xfrm>
              <a:off x="2499646" y="2276968"/>
              <a:ext cx="2298657" cy="1205423"/>
            </a:xfrm>
            <a:prstGeom prst="rect">
              <a:avLst/>
            </a:prstGeom>
            <a:solidFill>
              <a:srgbClr val="41659A"/>
            </a:solidFill>
          </p:spPr>
          <p:txBody>
            <a:bodyPr vert="horz" wrap="square" lIns="0" tIns="27940" rIns="0" bIns="0" rtlCol="0">
              <a:spAutoFit/>
            </a:bodyPr>
            <a:lstStyle/>
            <a:p>
              <a:pPr marL="32384" algn="ctr">
                <a:lnSpc>
                  <a:spcPct val="100000"/>
                </a:lnSpc>
                <a:spcBef>
                  <a:spcPts val="220"/>
                </a:spcBef>
              </a:pPr>
              <a:endParaRPr lang="es-MX" sz="1450" b="1" spc="15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marL="32384" algn="ctr">
                <a:lnSpc>
                  <a:spcPct val="100000"/>
                </a:lnSpc>
                <a:spcBef>
                  <a:spcPts val="220"/>
                </a:spcBef>
              </a:pPr>
              <a:r>
                <a:rPr sz="1450" b="1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Inversionista</a:t>
              </a:r>
              <a:endParaRPr sz="1450" dirty="0">
                <a:latin typeface="Helvetica"/>
                <a:cs typeface="Helvetica"/>
              </a:endParaRPr>
            </a:p>
            <a:p>
              <a:pPr marL="31750" algn="ctr">
                <a:lnSpc>
                  <a:spcPct val="100000"/>
                </a:lnSpc>
                <a:spcBef>
                  <a:spcPts val="20"/>
                </a:spcBef>
              </a:pPr>
              <a:r>
                <a:rPr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(</a:t>
              </a:r>
              <a:r>
                <a:rPr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Institucionales</a:t>
              </a:r>
              <a:r>
                <a:rPr lang="es-MX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, AFP, </a:t>
              </a:r>
              <a:r>
                <a:rPr lang="es-MX"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Cia</a:t>
              </a:r>
              <a:r>
                <a:rPr lang="es-MX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. De seguros, </a:t>
              </a:r>
              <a:r>
                <a:rPr lang="es-MX"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etc</a:t>
              </a:r>
              <a:r>
                <a:rPr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)</a:t>
              </a:r>
              <a:endParaRPr lang="es-MX" sz="1450" spc="15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marL="31750" algn="ctr">
                <a:lnSpc>
                  <a:spcPct val="100000"/>
                </a:lnSpc>
                <a:spcBef>
                  <a:spcPts val="20"/>
                </a:spcBef>
              </a:pPr>
              <a:endParaRPr sz="1450" dirty="0">
                <a:latin typeface="Helvetica"/>
                <a:cs typeface="Helvetica"/>
              </a:endParaRPr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xmlns="" id="{E11A4B85-7E6E-4C29-9002-B287CB70214D}"/>
                </a:ext>
              </a:extLst>
            </p:cNvPr>
            <p:cNvSpPr txBox="1"/>
            <p:nvPr/>
          </p:nvSpPr>
          <p:spPr>
            <a:xfrm>
              <a:off x="7395408" y="2484014"/>
              <a:ext cx="1559560" cy="24955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AGF</a:t>
              </a:r>
              <a:r>
                <a:rPr sz="1450" spc="-1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Internacional</a:t>
              </a:r>
              <a:endParaRPr sz="1450">
                <a:latin typeface="Helvetica"/>
                <a:cs typeface="Helvetica"/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xmlns="" id="{E0E10313-C196-4E3D-A211-84BADA28895F}"/>
                </a:ext>
              </a:extLst>
            </p:cNvPr>
            <p:cNvSpPr txBox="1"/>
            <p:nvPr/>
          </p:nvSpPr>
          <p:spPr>
            <a:xfrm>
              <a:off x="9444305" y="2197537"/>
              <a:ext cx="1312673" cy="3103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Empresa</a:t>
              </a:r>
              <a:r>
                <a:rPr sz="1450" spc="-2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5" dirty="0">
                  <a:solidFill>
                    <a:srgbClr val="010202"/>
                  </a:solidFill>
                  <a:latin typeface="Helvetica"/>
                  <a:cs typeface="Helvetica"/>
                </a:rPr>
                <a:t>1</a:t>
              </a:r>
              <a:endParaRPr sz="1450" dirty="0">
                <a:latin typeface="Helvetica"/>
                <a:cs typeface="Helvetica"/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xmlns="" id="{97A06FC3-E340-4B74-844E-BE98996C574E}"/>
                </a:ext>
              </a:extLst>
            </p:cNvPr>
            <p:cNvSpPr txBox="1"/>
            <p:nvPr/>
          </p:nvSpPr>
          <p:spPr>
            <a:xfrm>
              <a:off x="9472253" y="2935030"/>
              <a:ext cx="1423412" cy="3103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Empresa</a:t>
              </a:r>
              <a:r>
                <a:rPr sz="1450" spc="-2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5" dirty="0">
                  <a:solidFill>
                    <a:srgbClr val="010202"/>
                  </a:solidFill>
                  <a:latin typeface="Helvetica"/>
                  <a:cs typeface="Helvetica"/>
                </a:rPr>
                <a:t>2</a:t>
              </a:r>
              <a:endParaRPr sz="1450">
                <a:latin typeface="Helvetica"/>
                <a:cs typeface="Helvetica"/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xmlns="" id="{69CAF364-BB32-48B4-9706-7DC4CE4E40AB}"/>
                </a:ext>
              </a:extLst>
            </p:cNvPr>
            <p:cNvSpPr txBox="1"/>
            <p:nvPr/>
          </p:nvSpPr>
          <p:spPr>
            <a:xfrm>
              <a:off x="5636170" y="2483828"/>
              <a:ext cx="922655" cy="24955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AGF</a:t>
              </a:r>
              <a:r>
                <a:rPr sz="1450" spc="-30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Local</a:t>
              </a:r>
              <a:endParaRPr sz="1450">
                <a:latin typeface="Helvetica"/>
                <a:cs typeface="Helvetica"/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xmlns="" id="{D8A31B88-958F-4DF7-A1B5-2DCB45761FAB}"/>
                </a:ext>
              </a:extLst>
            </p:cNvPr>
            <p:cNvSpPr/>
            <p:nvPr/>
          </p:nvSpPr>
          <p:spPr>
            <a:xfrm>
              <a:off x="5156312" y="2520183"/>
              <a:ext cx="290195" cy="198755"/>
            </a:xfrm>
            <a:custGeom>
              <a:avLst/>
              <a:gdLst/>
              <a:ahLst/>
              <a:cxnLst/>
              <a:rect l="l" t="t" r="r" b="b"/>
              <a:pathLst>
                <a:path w="290195" h="198755">
                  <a:moveTo>
                    <a:pt x="190550" y="0"/>
                  </a:moveTo>
                  <a:lnTo>
                    <a:pt x="119214" y="0"/>
                  </a:lnTo>
                  <a:lnTo>
                    <a:pt x="194716" y="75501"/>
                  </a:lnTo>
                  <a:lnTo>
                    <a:pt x="0" y="75501"/>
                  </a:lnTo>
                  <a:lnTo>
                    <a:pt x="0" y="122618"/>
                  </a:lnTo>
                  <a:lnTo>
                    <a:pt x="194716" y="122618"/>
                  </a:lnTo>
                  <a:lnTo>
                    <a:pt x="119214" y="198132"/>
                  </a:lnTo>
                  <a:lnTo>
                    <a:pt x="190550" y="198132"/>
                  </a:lnTo>
                  <a:lnTo>
                    <a:pt x="289623" y="99060"/>
                  </a:lnTo>
                  <a:lnTo>
                    <a:pt x="190550" y="0"/>
                  </a:lnTo>
                  <a:close/>
                </a:path>
              </a:pathLst>
            </a:custGeom>
            <a:solidFill>
              <a:srgbClr val="388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2">
              <a:extLst>
                <a:ext uri="{FF2B5EF4-FFF2-40B4-BE49-F238E27FC236}">
                  <a16:creationId xmlns:a16="http://schemas.microsoft.com/office/drawing/2014/main" xmlns="" id="{80DB3138-4AD0-47A9-9811-67CDA658CD5D}"/>
                </a:ext>
              </a:extLst>
            </p:cNvPr>
            <p:cNvSpPr/>
            <p:nvPr/>
          </p:nvSpPr>
          <p:spPr>
            <a:xfrm>
              <a:off x="5041866" y="2595685"/>
              <a:ext cx="74295" cy="47625"/>
            </a:xfrm>
            <a:custGeom>
              <a:avLst/>
              <a:gdLst/>
              <a:ahLst/>
              <a:cxnLst/>
              <a:rect l="l" t="t" r="r" b="b"/>
              <a:pathLst>
                <a:path w="74295" h="47625">
                  <a:moveTo>
                    <a:pt x="0" y="47116"/>
                  </a:moveTo>
                  <a:lnTo>
                    <a:pt x="74269" y="47116"/>
                  </a:lnTo>
                  <a:lnTo>
                    <a:pt x="74269" y="0"/>
                  </a:lnTo>
                  <a:lnTo>
                    <a:pt x="0" y="0"/>
                  </a:lnTo>
                  <a:lnTo>
                    <a:pt x="0" y="47116"/>
                  </a:lnTo>
                  <a:close/>
                </a:path>
              </a:pathLst>
            </a:custGeom>
            <a:solidFill>
              <a:srgbClr val="388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3">
              <a:extLst>
                <a:ext uri="{FF2B5EF4-FFF2-40B4-BE49-F238E27FC236}">
                  <a16:creationId xmlns:a16="http://schemas.microsoft.com/office/drawing/2014/main" xmlns="" id="{BA95049A-CEEF-4704-A7CC-9B0C83CDAAFC}"/>
                </a:ext>
              </a:extLst>
            </p:cNvPr>
            <p:cNvSpPr/>
            <p:nvPr/>
          </p:nvSpPr>
          <p:spPr>
            <a:xfrm>
              <a:off x="4959023" y="2595685"/>
              <a:ext cx="39370" cy="47625"/>
            </a:xfrm>
            <a:custGeom>
              <a:avLst/>
              <a:gdLst/>
              <a:ahLst/>
              <a:cxnLst/>
              <a:rect l="l" t="t" r="r" b="b"/>
              <a:pathLst>
                <a:path w="39370" h="47625">
                  <a:moveTo>
                    <a:pt x="0" y="47116"/>
                  </a:moveTo>
                  <a:lnTo>
                    <a:pt x="39128" y="47116"/>
                  </a:lnTo>
                  <a:lnTo>
                    <a:pt x="39128" y="0"/>
                  </a:lnTo>
                  <a:lnTo>
                    <a:pt x="0" y="0"/>
                  </a:lnTo>
                  <a:lnTo>
                    <a:pt x="0" y="47116"/>
                  </a:lnTo>
                  <a:close/>
                </a:path>
              </a:pathLst>
            </a:custGeom>
            <a:solidFill>
              <a:srgbClr val="388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4">
              <a:extLst>
                <a:ext uri="{FF2B5EF4-FFF2-40B4-BE49-F238E27FC236}">
                  <a16:creationId xmlns:a16="http://schemas.microsoft.com/office/drawing/2014/main" xmlns="" id="{EBA43188-343C-47FA-8DEC-08ED6053C762}"/>
                </a:ext>
              </a:extLst>
            </p:cNvPr>
            <p:cNvSpPr/>
            <p:nvPr/>
          </p:nvSpPr>
          <p:spPr>
            <a:xfrm>
              <a:off x="6963612" y="2520183"/>
              <a:ext cx="290195" cy="198755"/>
            </a:xfrm>
            <a:custGeom>
              <a:avLst/>
              <a:gdLst/>
              <a:ahLst/>
              <a:cxnLst/>
              <a:rect l="l" t="t" r="r" b="b"/>
              <a:pathLst>
                <a:path w="290195" h="198755">
                  <a:moveTo>
                    <a:pt x="190550" y="0"/>
                  </a:moveTo>
                  <a:lnTo>
                    <a:pt x="119214" y="0"/>
                  </a:lnTo>
                  <a:lnTo>
                    <a:pt x="194716" y="75501"/>
                  </a:lnTo>
                  <a:lnTo>
                    <a:pt x="0" y="75501"/>
                  </a:lnTo>
                  <a:lnTo>
                    <a:pt x="0" y="122618"/>
                  </a:lnTo>
                  <a:lnTo>
                    <a:pt x="194716" y="122618"/>
                  </a:lnTo>
                  <a:lnTo>
                    <a:pt x="119214" y="198132"/>
                  </a:lnTo>
                  <a:lnTo>
                    <a:pt x="190550" y="198132"/>
                  </a:lnTo>
                  <a:lnTo>
                    <a:pt x="289623" y="99060"/>
                  </a:lnTo>
                  <a:lnTo>
                    <a:pt x="190550" y="0"/>
                  </a:lnTo>
                  <a:close/>
                </a:path>
              </a:pathLst>
            </a:custGeom>
            <a:solidFill>
              <a:srgbClr val="A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5">
              <a:extLst>
                <a:ext uri="{FF2B5EF4-FFF2-40B4-BE49-F238E27FC236}">
                  <a16:creationId xmlns:a16="http://schemas.microsoft.com/office/drawing/2014/main" xmlns="" id="{2EF1F2DB-7D1D-4270-B8AC-AF0E13C16D7C}"/>
                </a:ext>
              </a:extLst>
            </p:cNvPr>
            <p:cNvSpPr/>
            <p:nvPr/>
          </p:nvSpPr>
          <p:spPr>
            <a:xfrm>
              <a:off x="6849164" y="2595685"/>
              <a:ext cx="74295" cy="47625"/>
            </a:xfrm>
            <a:custGeom>
              <a:avLst/>
              <a:gdLst/>
              <a:ahLst/>
              <a:cxnLst/>
              <a:rect l="l" t="t" r="r" b="b"/>
              <a:pathLst>
                <a:path w="74295" h="47625">
                  <a:moveTo>
                    <a:pt x="0" y="47116"/>
                  </a:moveTo>
                  <a:lnTo>
                    <a:pt x="74269" y="47116"/>
                  </a:lnTo>
                  <a:lnTo>
                    <a:pt x="74269" y="0"/>
                  </a:lnTo>
                  <a:lnTo>
                    <a:pt x="0" y="0"/>
                  </a:lnTo>
                  <a:lnTo>
                    <a:pt x="0" y="47116"/>
                  </a:lnTo>
                  <a:close/>
                </a:path>
              </a:pathLst>
            </a:custGeom>
            <a:solidFill>
              <a:srgbClr val="A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6">
              <a:extLst>
                <a:ext uri="{FF2B5EF4-FFF2-40B4-BE49-F238E27FC236}">
                  <a16:creationId xmlns:a16="http://schemas.microsoft.com/office/drawing/2014/main" xmlns="" id="{E14BAC98-9870-4138-8631-B1DF93086E60}"/>
                </a:ext>
              </a:extLst>
            </p:cNvPr>
            <p:cNvSpPr/>
            <p:nvPr/>
          </p:nvSpPr>
          <p:spPr>
            <a:xfrm>
              <a:off x="6766335" y="2595685"/>
              <a:ext cx="39370" cy="47625"/>
            </a:xfrm>
            <a:custGeom>
              <a:avLst/>
              <a:gdLst/>
              <a:ahLst/>
              <a:cxnLst/>
              <a:rect l="l" t="t" r="r" b="b"/>
              <a:pathLst>
                <a:path w="39370" h="47625">
                  <a:moveTo>
                    <a:pt x="0" y="47116"/>
                  </a:moveTo>
                  <a:lnTo>
                    <a:pt x="39128" y="47116"/>
                  </a:lnTo>
                  <a:lnTo>
                    <a:pt x="39128" y="0"/>
                  </a:lnTo>
                  <a:lnTo>
                    <a:pt x="0" y="0"/>
                  </a:lnTo>
                  <a:lnTo>
                    <a:pt x="0" y="47116"/>
                  </a:lnTo>
                  <a:close/>
                </a:path>
              </a:pathLst>
            </a:custGeom>
            <a:solidFill>
              <a:srgbClr val="A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7">
              <a:extLst>
                <a:ext uri="{FF2B5EF4-FFF2-40B4-BE49-F238E27FC236}">
                  <a16:creationId xmlns:a16="http://schemas.microsoft.com/office/drawing/2014/main" xmlns="" id="{F3511384-738E-4689-8D3F-0A00F4545A50}"/>
                </a:ext>
              </a:extLst>
            </p:cNvPr>
            <p:cNvSpPr/>
            <p:nvPr/>
          </p:nvSpPr>
          <p:spPr>
            <a:xfrm>
              <a:off x="8927364" y="2350936"/>
              <a:ext cx="438149" cy="419734"/>
            </a:xfrm>
            <a:custGeom>
              <a:avLst/>
              <a:gdLst/>
              <a:ahLst/>
              <a:cxnLst/>
              <a:rect l="l" t="t" r="r" b="b"/>
              <a:pathLst>
                <a:path w="438150" h="419735">
                  <a:moveTo>
                    <a:pt x="0" y="419214"/>
                  </a:moveTo>
                  <a:lnTo>
                    <a:pt x="195630" y="419214"/>
                  </a:lnTo>
                  <a:lnTo>
                    <a:pt x="195630" y="0"/>
                  </a:lnTo>
                  <a:lnTo>
                    <a:pt x="437857" y="0"/>
                  </a:lnTo>
                </a:path>
              </a:pathLst>
            </a:custGeom>
            <a:ln w="38100">
              <a:solidFill>
                <a:srgbClr val="2341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8">
              <a:extLst>
                <a:ext uri="{FF2B5EF4-FFF2-40B4-BE49-F238E27FC236}">
                  <a16:creationId xmlns:a16="http://schemas.microsoft.com/office/drawing/2014/main" xmlns="" id="{21C9F5C9-B6FE-4489-AFD2-72D430AFC53C}"/>
                </a:ext>
              </a:extLst>
            </p:cNvPr>
            <p:cNvSpPr/>
            <p:nvPr/>
          </p:nvSpPr>
          <p:spPr>
            <a:xfrm>
              <a:off x="9122999" y="2770150"/>
              <a:ext cx="233045" cy="363855"/>
            </a:xfrm>
            <a:custGeom>
              <a:avLst/>
              <a:gdLst/>
              <a:ahLst/>
              <a:cxnLst/>
              <a:rect l="l" t="t" r="r" b="b"/>
              <a:pathLst>
                <a:path w="233045" h="363855">
                  <a:moveTo>
                    <a:pt x="0" y="0"/>
                  </a:moveTo>
                  <a:lnTo>
                    <a:pt x="0" y="363321"/>
                  </a:lnTo>
                  <a:lnTo>
                    <a:pt x="232905" y="363321"/>
                  </a:lnTo>
                </a:path>
              </a:pathLst>
            </a:custGeom>
            <a:ln w="38099">
              <a:solidFill>
                <a:srgbClr val="2341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3">
              <a:extLst>
                <a:ext uri="{FF2B5EF4-FFF2-40B4-BE49-F238E27FC236}">
                  <a16:creationId xmlns:a16="http://schemas.microsoft.com/office/drawing/2014/main" xmlns="" id="{A7383ABA-D5C0-498F-8267-9A21CA2B2C62}"/>
                </a:ext>
              </a:extLst>
            </p:cNvPr>
            <p:cNvSpPr txBox="1"/>
            <p:nvPr/>
          </p:nvSpPr>
          <p:spPr>
            <a:xfrm>
              <a:off x="-326676" y="1891432"/>
              <a:ext cx="2400935" cy="1188241"/>
            </a:xfrm>
            <a:prstGeom prst="rect">
              <a:avLst/>
            </a:prstGeom>
          </p:spPr>
          <p:txBody>
            <a:bodyPr vert="horz" wrap="square" lIns="0" tIns="8763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90"/>
                </a:spcBef>
              </a:pPr>
              <a:endParaRPr lang="es-MX" sz="1200" i="1" spc="25" dirty="0">
                <a:solidFill>
                  <a:srgbClr val="FFFFFF"/>
                </a:solidFill>
                <a:latin typeface="Helvetica-BoldOblique"/>
                <a:cs typeface="Helvetica-BoldOblique"/>
              </a:endParaRPr>
            </a:p>
            <a:p>
              <a:pPr algn="ctr">
                <a:lnSpc>
                  <a:spcPct val="100000"/>
                </a:lnSpc>
                <a:spcBef>
                  <a:spcPts val="690"/>
                </a:spcBef>
              </a:pPr>
              <a:r>
                <a:rPr sz="1200" i="1" spc="25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1.-</a:t>
              </a:r>
              <a:endParaRPr sz="1200" dirty="0">
                <a:latin typeface="Helvetica-BoldOblique"/>
                <a:cs typeface="Helvetica-BoldOblique"/>
              </a:endParaRPr>
            </a:p>
            <a:p>
              <a:pPr algn="ctr">
                <a:lnSpc>
                  <a:spcPct val="100000"/>
                </a:lnSpc>
                <a:spcBef>
                  <a:spcPts val="434"/>
                </a:spcBef>
              </a:pPr>
              <a:r>
                <a:rPr sz="1200" b="1" spc="10" dirty="0">
                  <a:solidFill>
                    <a:srgbClr val="FFFFFF"/>
                  </a:solidFill>
                  <a:latin typeface="Helvetica"/>
                  <a:cs typeface="Helvetica"/>
                </a:rPr>
                <a:t>Modelo Inversión</a:t>
              </a:r>
              <a:r>
                <a:rPr sz="1200" b="1" spc="40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1200" b="1" spc="10" dirty="0">
                  <a:solidFill>
                    <a:srgbClr val="FFFFFF"/>
                  </a:solidFill>
                  <a:latin typeface="Helvetica"/>
                  <a:cs typeface="Helvetica"/>
                </a:rPr>
                <a:t>Indirecta:</a:t>
              </a:r>
              <a:endParaRPr sz="1200" dirty="0">
                <a:latin typeface="Helvetica"/>
                <a:cs typeface="Helvetica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i="1" spc="10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Feeder</a:t>
              </a:r>
              <a:r>
                <a:rPr sz="1200" b="1" i="1" spc="20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 </a:t>
              </a:r>
              <a:r>
                <a:rPr sz="1200" b="1" i="1" spc="15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Fund</a:t>
              </a:r>
              <a:endParaRPr sz="1200" dirty="0">
                <a:latin typeface="Helvetica-BoldOblique"/>
                <a:cs typeface="Helvetica-BoldOblique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(Fondos</a:t>
              </a:r>
              <a:r>
                <a:rPr sz="1200" spc="25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Internacionales)</a:t>
              </a:r>
              <a:endParaRPr sz="1200" dirty="0">
                <a:latin typeface="Helvetica"/>
                <a:cs typeface="Helvetica"/>
              </a:endParaRP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DE9BCDC4-5CFA-4637-A15C-729FE6357D7D}"/>
                </a:ext>
              </a:extLst>
            </p:cNvPr>
            <p:cNvSpPr/>
            <p:nvPr/>
          </p:nvSpPr>
          <p:spPr>
            <a:xfrm>
              <a:off x="2162928" y="1911937"/>
              <a:ext cx="8901426" cy="175247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72" name="Agrupar 6">
            <a:extLst>
              <a:ext uri="{FF2B5EF4-FFF2-40B4-BE49-F238E27FC236}">
                <a16:creationId xmlns:a16="http://schemas.microsoft.com/office/drawing/2014/main" xmlns="" id="{395112D9-C3C5-4BBB-ACE8-5EBE105F7451}"/>
              </a:ext>
            </a:extLst>
          </p:cNvPr>
          <p:cNvGrpSpPr/>
          <p:nvPr/>
        </p:nvGrpSpPr>
        <p:grpSpPr>
          <a:xfrm>
            <a:off x="818412" y="4700251"/>
            <a:ext cx="10048361" cy="1892559"/>
            <a:chOff x="-407122" y="4719572"/>
            <a:chExt cx="11471476" cy="1905971"/>
          </a:xfrm>
        </p:grpSpPr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1BA8D107-C69B-4FF7-94AC-EF76F5C2F42E}"/>
                </a:ext>
              </a:extLst>
            </p:cNvPr>
            <p:cNvSpPr/>
            <p:nvPr/>
          </p:nvSpPr>
          <p:spPr>
            <a:xfrm>
              <a:off x="-407122" y="4844384"/>
              <a:ext cx="2570050" cy="178115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4" name="object 5">
              <a:extLst>
                <a:ext uri="{FF2B5EF4-FFF2-40B4-BE49-F238E27FC236}">
                  <a16:creationId xmlns:a16="http://schemas.microsoft.com/office/drawing/2014/main" xmlns="" id="{A58B55C6-30C4-4572-959B-F450F0A09FC6}"/>
                </a:ext>
              </a:extLst>
            </p:cNvPr>
            <p:cNvSpPr/>
            <p:nvPr/>
          </p:nvSpPr>
          <p:spPr>
            <a:xfrm>
              <a:off x="-350049" y="4719572"/>
              <a:ext cx="2406015" cy="0"/>
            </a:xfrm>
            <a:custGeom>
              <a:avLst/>
              <a:gdLst/>
              <a:ahLst/>
              <a:cxnLst/>
              <a:rect l="l" t="t" r="r" b="b"/>
              <a:pathLst>
                <a:path w="2406015">
                  <a:moveTo>
                    <a:pt x="0" y="0"/>
                  </a:moveTo>
                  <a:lnTo>
                    <a:pt x="2405494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9">
              <a:extLst>
                <a:ext uri="{FF2B5EF4-FFF2-40B4-BE49-F238E27FC236}">
                  <a16:creationId xmlns:a16="http://schemas.microsoft.com/office/drawing/2014/main" xmlns="" id="{4B236293-E4ED-4D45-BE76-0E0700A6A4AE}"/>
                </a:ext>
              </a:extLst>
            </p:cNvPr>
            <p:cNvSpPr txBox="1"/>
            <p:nvPr/>
          </p:nvSpPr>
          <p:spPr>
            <a:xfrm>
              <a:off x="2602145" y="5062416"/>
              <a:ext cx="2207261" cy="1177839"/>
            </a:xfrm>
            <a:prstGeom prst="rect">
              <a:avLst/>
            </a:prstGeom>
            <a:solidFill>
              <a:srgbClr val="41659A"/>
            </a:solidFill>
          </p:spPr>
          <p:txBody>
            <a:bodyPr vert="horz" wrap="square" lIns="0" tIns="27940" rIns="0" bIns="0" rtlCol="0">
              <a:spAutoFit/>
            </a:bodyPr>
            <a:lstStyle/>
            <a:p>
              <a:pPr marL="32384" algn="ctr">
                <a:lnSpc>
                  <a:spcPct val="100000"/>
                </a:lnSpc>
                <a:spcBef>
                  <a:spcPts val="220"/>
                </a:spcBef>
              </a:pPr>
              <a:endParaRPr lang="es-CL" sz="1450" b="1" spc="15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marL="32384" algn="ctr">
                <a:lnSpc>
                  <a:spcPct val="100000"/>
                </a:lnSpc>
                <a:spcBef>
                  <a:spcPts val="220"/>
                </a:spcBef>
              </a:pPr>
              <a:r>
                <a:rPr lang="es-CL" sz="1450" b="1" spc="15" dirty="0">
                  <a:solidFill>
                    <a:srgbClr val="FFFFFF"/>
                  </a:solidFill>
                  <a:latin typeface="Helvetica"/>
                  <a:cs typeface="Helvetica"/>
                </a:rPr>
                <a:t>Inversionista</a:t>
              </a:r>
              <a:endParaRPr lang="es-CL" sz="1450" dirty="0">
                <a:latin typeface="Helvetica"/>
                <a:cs typeface="Helvetica"/>
              </a:endParaRPr>
            </a:p>
            <a:p>
              <a:pPr marL="31750" algn="ctr">
                <a:lnSpc>
                  <a:spcPct val="100000"/>
                </a:lnSpc>
                <a:spcBef>
                  <a:spcPts val="20"/>
                </a:spcBef>
              </a:pPr>
              <a:r>
                <a:rPr lang="es-CL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(Institucionales, AFP, </a:t>
              </a:r>
              <a:r>
                <a:rPr lang="es-CL"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Cia</a:t>
              </a:r>
              <a:r>
                <a:rPr lang="es-CL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. De seguros, </a:t>
              </a:r>
              <a:r>
                <a:rPr lang="es-CL" sz="1450" spc="15" dirty="0" err="1">
                  <a:solidFill>
                    <a:srgbClr val="FFFFFF"/>
                  </a:solidFill>
                  <a:latin typeface="Helvetica"/>
                  <a:cs typeface="Helvetica"/>
                </a:rPr>
                <a:t>etc</a:t>
              </a:r>
              <a:r>
                <a:rPr lang="es-CL" sz="1450" spc="15" dirty="0">
                  <a:solidFill>
                    <a:srgbClr val="FFFFFF"/>
                  </a:solidFill>
                  <a:latin typeface="Helvetica"/>
                  <a:cs typeface="Helvetica"/>
                </a:rPr>
                <a:t>)</a:t>
              </a:r>
            </a:p>
            <a:p>
              <a:pPr marL="31750" algn="ctr">
                <a:lnSpc>
                  <a:spcPct val="100000"/>
                </a:lnSpc>
                <a:spcBef>
                  <a:spcPts val="20"/>
                </a:spcBef>
              </a:pPr>
              <a:endParaRPr lang="es-CL" sz="1450" spc="15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bject 20">
              <a:extLst>
                <a:ext uri="{FF2B5EF4-FFF2-40B4-BE49-F238E27FC236}">
                  <a16:creationId xmlns:a16="http://schemas.microsoft.com/office/drawing/2014/main" xmlns="" id="{0992AECE-6EE3-4078-9F34-C172B88C7AD2}"/>
                </a:ext>
              </a:extLst>
            </p:cNvPr>
            <p:cNvSpPr txBox="1"/>
            <p:nvPr/>
          </p:nvSpPr>
          <p:spPr>
            <a:xfrm>
              <a:off x="5585243" y="5130642"/>
              <a:ext cx="1465412" cy="3103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Empresa</a:t>
              </a:r>
              <a:r>
                <a:rPr sz="1450" spc="-2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5" dirty="0">
                  <a:solidFill>
                    <a:srgbClr val="010202"/>
                  </a:solidFill>
                  <a:latin typeface="Helvetica"/>
                  <a:cs typeface="Helvetica"/>
                </a:rPr>
                <a:t>1</a:t>
              </a:r>
              <a:endParaRPr sz="1450" dirty="0">
                <a:latin typeface="Helvetica"/>
                <a:cs typeface="Helvetica"/>
              </a:endParaRPr>
            </a:p>
          </p:txBody>
        </p:sp>
        <p:sp>
          <p:nvSpPr>
            <p:cNvPr id="77" name="object 21">
              <a:extLst>
                <a:ext uri="{FF2B5EF4-FFF2-40B4-BE49-F238E27FC236}">
                  <a16:creationId xmlns:a16="http://schemas.microsoft.com/office/drawing/2014/main" xmlns="" id="{20371BF9-1B5F-40E4-A324-0F91C4A0C577}"/>
                </a:ext>
              </a:extLst>
            </p:cNvPr>
            <p:cNvSpPr txBox="1"/>
            <p:nvPr/>
          </p:nvSpPr>
          <p:spPr>
            <a:xfrm>
              <a:off x="5613191" y="5807998"/>
              <a:ext cx="1477616" cy="3103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50" spc="15" dirty="0">
                  <a:solidFill>
                    <a:srgbClr val="010202"/>
                  </a:solidFill>
                  <a:latin typeface="Helvetica"/>
                  <a:cs typeface="Helvetica"/>
                </a:rPr>
                <a:t>Empresa</a:t>
              </a:r>
              <a:r>
                <a:rPr sz="1450" spc="-25" dirty="0">
                  <a:solidFill>
                    <a:srgbClr val="010202"/>
                  </a:solidFill>
                  <a:latin typeface="Helvetica"/>
                  <a:cs typeface="Helvetica"/>
                </a:rPr>
                <a:t> </a:t>
              </a:r>
              <a:r>
                <a:rPr sz="1450" spc="5" dirty="0">
                  <a:solidFill>
                    <a:srgbClr val="010202"/>
                  </a:solidFill>
                  <a:latin typeface="Helvetica"/>
                  <a:cs typeface="Helvetica"/>
                </a:rPr>
                <a:t>2</a:t>
              </a:r>
              <a:endParaRPr sz="1450" dirty="0">
                <a:latin typeface="Helvetica"/>
                <a:cs typeface="Helvetica"/>
              </a:endParaRPr>
            </a:p>
          </p:txBody>
        </p:sp>
        <p:sp>
          <p:nvSpPr>
            <p:cNvPr id="78" name="object 22">
              <a:extLst>
                <a:ext uri="{FF2B5EF4-FFF2-40B4-BE49-F238E27FC236}">
                  <a16:creationId xmlns:a16="http://schemas.microsoft.com/office/drawing/2014/main" xmlns="" id="{84DA7E02-9E99-4356-A885-A2731A2C6CAB}"/>
                </a:ext>
              </a:extLst>
            </p:cNvPr>
            <p:cNvSpPr/>
            <p:nvPr/>
          </p:nvSpPr>
          <p:spPr>
            <a:xfrm>
              <a:off x="5068320" y="5130642"/>
              <a:ext cx="438149" cy="419734"/>
            </a:xfrm>
            <a:custGeom>
              <a:avLst/>
              <a:gdLst/>
              <a:ahLst/>
              <a:cxnLst/>
              <a:rect l="l" t="t" r="r" b="b"/>
              <a:pathLst>
                <a:path w="438150" h="419735">
                  <a:moveTo>
                    <a:pt x="0" y="419214"/>
                  </a:moveTo>
                  <a:lnTo>
                    <a:pt x="195630" y="419214"/>
                  </a:lnTo>
                  <a:lnTo>
                    <a:pt x="195630" y="0"/>
                  </a:lnTo>
                  <a:lnTo>
                    <a:pt x="437857" y="0"/>
                  </a:lnTo>
                </a:path>
              </a:pathLst>
            </a:custGeom>
            <a:ln w="38100">
              <a:solidFill>
                <a:srgbClr val="2341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3">
              <a:extLst>
                <a:ext uri="{FF2B5EF4-FFF2-40B4-BE49-F238E27FC236}">
                  <a16:creationId xmlns:a16="http://schemas.microsoft.com/office/drawing/2014/main" xmlns="" id="{BA949471-622B-49CD-9E9A-8D5C4496A087}"/>
                </a:ext>
              </a:extLst>
            </p:cNvPr>
            <p:cNvSpPr/>
            <p:nvPr/>
          </p:nvSpPr>
          <p:spPr>
            <a:xfrm>
              <a:off x="5263956" y="5549858"/>
              <a:ext cx="233045" cy="363855"/>
            </a:xfrm>
            <a:custGeom>
              <a:avLst/>
              <a:gdLst/>
              <a:ahLst/>
              <a:cxnLst/>
              <a:rect l="l" t="t" r="r" b="b"/>
              <a:pathLst>
                <a:path w="233045" h="363854">
                  <a:moveTo>
                    <a:pt x="0" y="0"/>
                  </a:moveTo>
                  <a:lnTo>
                    <a:pt x="0" y="363321"/>
                  </a:lnTo>
                  <a:lnTo>
                    <a:pt x="232892" y="363321"/>
                  </a:lnTo>
                </a:path>
              </a:pathLst>
            </a:custGeom>
            <a:ln w="38100">
              <a:solidFill>
                <a:srgbClr val="2341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5">
              <a:extLst>
                <a:ext uri="{FF2B5EF4-FFF2-40B4-BE49-F238E27FC236}">
                  <a16:creationId xmlns:a16="http://schemas.microsoft.com/office/drawing/2014/main" xmlns="" id="{F7CF2859-8DA0-4DE6-A5A5-A074C921BBF1}"/>
                </a:ext>
              </a:extLst>
            </p:cNvPr>
            <p:cNvSpPr txBox="1"/>
            <p:nvPr/>
          </p:nvSpPr>
          <p:spPr>
            <a:xfrm>
              <a:off x="-255106" y="4860879"/>
              <a:ext cx="2258060" cy="1299046"/>
            </a:xfrm>
            <a:prstGeom prst="rect">
              <a:avLst/>
            </a:prstGeom>
          </p:spPr>
          <p:txBody>
            <a:bodyPr vert="horz" wrap="square" lIns="0" tIns="140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105"/>
                </a:spcBef>
              </a:pPr>
              <a:endParaRPr lang="es-MX" sz="1200" i="1" spc="25" dirty="0">
                <a:solidFill>
                  <a:srgbClr val="FFFFFF"/>
                </a:solidFill>
                <a:latin typeface="Helvetica-BoldOblique"/>
                <a:cs typeface="Helvetica-BoldOblique"/>
              </a:endParaRPr>
            </a:p>
            <a:p>
              <a:pPr algn="ctr">
                <a:lnSpc>
                  <a:spcPct val="100000"/>
                </a:lnSpc>
                <a:spcBef>
                  <a:spcPts val="1105"/>
                </a:spcBef>
              </a:pPr>
              <a:r>
                <a:rPr sz="1200" i="1" spc="25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3.-</a:t>
              </a:r>
              <a:endParaRPr sz="1200" dirty="0">
                <a:latin typeface="Helvetica-BoldOblique"/>
                <a:cs typeface="Helvetica-BoldOblique"/>
              </a:endParaRPr>
            </a:p>
            <a:p>
              <a:pPr marL="12065" marR="5080" algn="ctr">
                <a:lnSpc>
                  <a:spcPct val="100600"/>
                </a:lnSpc>
                <a:spcBef>
                  <a:spcPts val="740"/>
                </a:spcBef>
              </a:pPr>
              <a:r>
                <a:rPr sz="1200" b="1" spc="10" dirty="0">
                  <a:solidFill>
                    <a:srgbClr val="FFFFFF"/>
                  </a:solidFill>
                  <a:latin typeface="Helvetica"/>
                  <a:cs typeface="Helvetica"/>
                </a:rPr>
                <a:t>Modelo Inversión Directa:  </a:t>
              </a:r>
              <a:r>
                <a:rPr sz="1200" b="1" i="1" spc="10" dirty="0">
                  <a:solidFill>
                    <a:srgbClr val="FFFFFF"/>
                  </a:solidFill>
                  <a:latin typeface="Helvetica-BoldOblique"/>
                  <a:cs typeface="Helvetica-BoldOblique"/>
                </a:rPr>
                <a:t>Limited Partnership  </a:t>
              </a: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(Fondos</a:t>
              </a:r>
              <a:r>
                <a:rPr sz="1200" spc="25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1200" spc="10" dirty="0">
                  <a:solidFill>
                    <a:srgbClr val="FFFFFF"/>
                  </a:solidFill>
                  <a:latin typeface="Helvetica"/>
                  <a:cs typeface="Helvetica"/>
                </a:rPr>
                <a:t>Nacionales)</a:t>
              </a:r>
              <a:endParaRPr sz="1200" dirty="0">
                <a:latin typeface="Helvetica"/>
                <a:cs typeface="Helvetica"/>
              </a:endParaRP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xmlns="" id="{16BFD3BE-3430-43DE-805D-57606E886FBE}"/>
                </a:ext>
              </a:extLst>
            </p:cNvPr>
            <p:cNvSpPr/>
            <p:nvPr/>
          </p:nvSpPr>
          <p:spPr>
            <a:xfrm>
              <a:off x="2162928" y="4819904"/>
              <a:ext cx="8901426" cy="1775238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48064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369" y="6370513"/>
            <a:ext cx="2743200" cy="365125"/>
          </a:xfrm>
        </p:spPr>
        <p:txBody>
          <a:bodyPr/>
          <a:lstStyle/>
          <a:p>
            <a:fld id="{FF2A3C10-9892-4DB8-A2B2-8BAA5758C38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F9DCB1-1F7E-4C82-922C-F633DA60D89A}"/>
              </a:ext>
            </a:extLst>
          </p:cNvPr>
          <p:cNvSpPr txBox="1"/>
          <p:nvPr/>
        </p:nvSpPr>
        <p:spPr>
          <a:xfrm>
            <a:off x="2414486" y="1305012"/>
            <a:ext cx="7421798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¿Cuáles son los activos alternativos sobre los que se invertirá?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¿Qué Activos alternativos debiesen ser custodiados? ¿Cómo se custodian actualmente?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¿Qué modelo de inversión interesa?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¿Cuáles son las operaciones que se realizarán?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¿Qué volumen debieran tener estas inversiones?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¿Estas emisiones serán nacionales o extranjeras?</a:t>
            </a:r>
          </a:p>
          <a:p>
            <a:endParaRPr lang="es-US" sz="2160" dirty="0">
              <a:solidFill>
                <a:srgbClr val="7F7F7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160" dirty="0">
                <a:solidFill>
                  <a:srgbClr val="7F7F7F"/>
                </a:solidFill>
              </a:rPr>
              <a:t>Otros</a:t>
            </a:r>
          </a:p>
          <a:p>
            <a:endParaRPr lang="es-US" sz="2160" dirty="0">
              <a:solidFill>
                <a:srgbClr val="7F7F7F"/>
              </a:solidFill>
            </a:endParaRPr>
          </a:p>
          <a:p>
            <a:endParaRPr lang="es-US" sz="216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1EEA673-803F-43D9-A6FB-A3974AA1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1: Activos Alternativos</a:t>
            </a:r>
          </a:p>
          <a:p>
            <a:pPr eaLnBrk="1" hangingPunct="1"/>
            <a:r>
              <a:rPr lang="es-ES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A981A73B-9D7A-48CC-96F6-27EF6390D0AD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ACEC341-0BE1-4B33-9B69-86BC81E9C2C1}"/>
              </a:ext>
            </a:extLst>
          </p:cNvPr>
          <p:cNvSpPr txBox="1"/>
          <p:nvPr/>
        </p:nvSpPr>
        <p:spPr>
          <a:xfrm rot="793730">
            <a:off x="9834447" y="88706"/>
            <a:ext cx="222849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4400" b="1" dirty="0">
                <a:solidFill>
                  <a:schemeClr val="accent1">
                    <a:lumMod val="50000"/>
                    <a:alpha val="40000"/>
                  </a:schemeClr>
                </a:solidFill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7CB4B28-F180-4F44-BEDD-45B022557C61}"/>
              </a:ext>
            </a:extLst>
          </p:cNvPr>
          <p:cNvSpPr txBox="1"/>
          <p:nvPr/>
        </p:nvSpPr>
        <p:spPr>
          <a:xfrm rot="793730">
            <a:off x="187827" y="1693565"/>
            <a:ext cx="2228495" cy="53860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_tradnl" sz="34400" b="1" dirty="0">
                <a:solidFill>
                  <a:schemeClr val="accent1">
                    <a:lumMod val="50000"/>
                    <a:alpha val="39000"/>
                  </a:schemeClr>
                </a:solidFill>
              </a:rPr>
              <a:t>¿</a:t>
            </a:r>
          </a:p>
        </p:txBody>
      </p:sp>
    </p:spTree>
    <p:extLst>
      <p:ext uri="{BB962C8B-B14F-4D97-AF65-F5344CB8AC3E}">
        <p14:creationId xmlns:p14="http://schemas.microsoft.com/office/powerpoint/2010/main" val="189834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10-9892-4DB8-A2B2-8BAA5758C38A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FF8C263-3137-4C95-A18E-9399CBB9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14" y="1131529"/>
            <a:ext cx="6095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BE2D52-F8A9-4610-8A47-E7A4FF7A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37" y="1982450"/>
            <a:ext cx="1094803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3232">
              <a:defRPr/>
            </a:pPr>
            <a:r>
              <a:rPr lang="es-CL" sz="2800" dirty="0">
                <a:solidFill>
                  <a:srgbClr val="7F7F7F"/>
                </a:solidFill>
                <a:latin typeface="Arial" charset="0"/>
                <a:cs typeface="Arial" charset="0"/>
              </a:rPr>
              <a:t>Tema 1: Activos Alternativos - Oportunidades y necesidades</a:t>
            </a:r>
            <a:endParaRPr lang="es-MX" sz="2800" dirty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800" dirty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es-CL" sz="2800" dirty="0">
                <a:solidFill>
                  <a:srgbClr val="00B0F0"/>
                </a:solidFill>
                <a:latin typeface="Arial" charset="0"/>
                <a:cs typeface="Arial" charset="0"/>
              </a:rPr>
              <a:t>Tema 2: </a:t>
            </a:r>
            <a:r>
              <a:rPr lang="pt-BR" sz="2800" dirty="0">
                <a:solidFill>
                  <a:srgbClr val="00B0F0"/>
                </a:solidFill>
                <a:latin typeface="Arial" charset="0"/>
                <a:cs typeface="Arial" charset="0"/>
              </a:rPr>
              <a:t>Custodia de </a:t>
            </a:r>
            <a:r>
              <a:rPr lang="pt-BR" sz="2800" dirty="0" err="1">
                <a:solidFill>
                  <a:srgbClr val="00B0F0"/>
                </a:solidFill>
                <a:latin typeface="Arial" charset="0"/>
                <a:cs typeface="Arial" charset="0"/>
              </a:rPr>
              <a:t>Cuotas</a:t>
            </a:r>
            <a:r>
              <a:rPr lang="pt-BR" sz="2800" dirty="0">
                <a:solidFill>
                  <a:srgbClr val="00B0F0"/>
                </a:solidFill>
                <a:latin typeface="Arial" charset="0"/>
                <a:cs typeface="Arial" charset="0"/>
              </a:rPr>
              <a:t> de </a:t>
            </a:r>
            <a:r>
              <a:rPr lang="pt-BR" sz="2800" dirty="0" err="1">
                <a:solidFill>
                  <a:srgbClr val="00B0F0"/>
                </a:solidFill>
                <a:latin typeface="Arial" charset="0"/>
                <a:cs typeface="Arial" charset="0"/>
              </a:rPr>
              <a:t>Fondos</a:t>
            </a:r>
            <a:r>
              <a:rPr lang="pt-BR" sz="2800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pt-BR" sz="2800" dirty="0" err="1">
                <a:solidFill>
                  <a:srgbClr val="00B0F0"/>
                </a:solidFill>
                <a:latin typeface="Arial" charset="0"/>
                <a:cs typeface="Arial" charset="0"/>
              </a:rPr>
              <a:t>Extranjeros</a:t>
            </a:r>
            <a:r>
              <a:rPr lang="pt-BR" sz="2800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s-ES_tradnl" sz="2800" dirty="0">
                <a:solidFill>
                  <a:srgbClr val="7F7F7F"/>
                </a:solidFill>
                <a:latin typeface="Arial" charset="0"/>
                <a:cs typeface="Arial" charset="0"/>
              </a:rPr>
              <a:t>Tema 3: Prenda Especial – Nuevo Servicio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5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B2EB961-7EE2-4125-BAA1-985B9D8C7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8" y="265190"/>
            <a:ext cx="1139066" cy="3451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2E4FC73-A191-4682-A30E-C4B85CA55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67" y="141430"/>
            <a:ext cx="1541060" cy="49322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4737E82-38FA-40E2-AF63-1E3ED771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43" y="324030"/>
            <a:ext cx="80031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2: Custodia de Cuotas de Fondos Extranjeros</a:t>
            </a:r>
          </a:p>
          <a:p>
            <a:r>
              <a:rPr lang="es-MX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Custodia Internacional - </a:t>
            </a:r>
            <a:r>
              <a:rPr lang="es-MX" altLang="en-US" sz="2000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Global</a:t>
            </a:r>
            <a:endParaRPr lang="es-ES" altLang="en-US" sz="2000" dirty="0">
              <a:solidFill>
                <a:srgbClr val="0B1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0FB61BA-F2DA-4CC3-AC49-3A2F449F54C4}"/>
              </a:ext>
            </a:extLst>
          </p:cNvPr>
          <p:cNvCxnSpPr/>
          <p:nvPr/>
        </p:nvCxnSpPr>
        <p:spPr>
          <a:xfrm>
            <a:off x="0" y="554863"/>
            <a:ext cx="876300" cy="0"/>
          </a:xfrm>
          <a:prstGeom prst="line">
            <a:avLst/>
          </a:prstGeom>
          <a:ln w="19050">
            <a:solidFill>
              <a:srgbClr val="0B1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6518FDB4-3A91-4306-8D94-D9D6817EC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048"/>
            <a:ext cx="12192000" cy="5656833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xmlns="" id="{44D63020-C42B-4BC7-9196-021D14525718}"/>
              </a:ext>
            </a:extLst>
          </p:cNvPr>
          <p:cNvSpPr/>
          <p:nvPr/>
        </p:nvSpPr>
        <p:spPr>
          <a:xfrm>
            <a:off x="0" y="1239269"/>
            <a:ext cx="12191999" cy="6065073"/>
          </a:xfrm>
          <a:prstGeom prst="rect">
            <a:avLst/>
          </a:prstGeom>
          <a:solidFill>
            <a:srgbClr val="0B1424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xmlns="" id="{6D4522D5-7272-4C95-9500-55C9EB87B0D6}"/>
              </a:ext>
            </a:extLst>
          </p:cNvPr>
          <p:cNvSpPr/>
          <p:nvPr/>
        </p:nvSpPr>
        <p:spPr>
          <a:xfrm>
            <a:off x="4261272" y="2576141"/>
            <a:ext cx="1206500" cy="12065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xmlns="" id="{A37B7C26-1A2C-47CB-958B-6A6EBA223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443" y="2948558"/>
            <a:ext cx="88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DCV</a:t>
            </a:r>
          </a:p>
        </p:txBody>
      </p: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xmlns="" id="{AD81A281-056E-4D25-B726-CBDE6FCE5BB1}"/>
              </a:ext>
            </a:extLst>
          </p:cNvPr>
          <p:cNvCxnSpPr>
            <a:stCxn id="92" idx="7"/>
            <a:endCxn id="104" idx="3"/>
          </p:cNvCxnSpPr>
          <p:nvPr/>
        </p:nvCxnSpPr>
        <p:spPr>
          <a:xfrm flipV="1">
            <a:off x="5291084" y="2193478"/>
            <a:ext cx="2089063" cy="5593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xmlns="" id="{FFDAE038-4FEC-4A8E-8708-568A92F15C5D}"/>
              </a:ext>
            </a:extLst>
          </p:cNvPr>
          <p:cNvCxnSpPr>
            <a:endCxn id="99" idx="6"/>
          </p:cNvCxnSpPr>
          <p:nvPr/>
        </p:nvCxnSpPr>
        <p:spPr>
          <a:xfrm flipH="1">
            <a:off x="1893464" y="3396340"/>
            <a:ext cx="2619764" cy="790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00C0BF05-B66E-4774-B2ED-A0B731AD7FE6}"/>
              </a:ext>
            </a:extLst>
          </p:cNvPr>
          <p:cNvCxnSpPr>
            <a:endCxn id="102" idx="0"/>
          </p:cNvCxnSpPr>
          <p:nvPr/>
        </p:nvCxnSpPr>
        <p:spPr>
          <a:xfrm flipH="1">
            <a:off x="4559301" y="3782096"/>
            <a:ext cx="190499" cy="14248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xmlns="" id="{7E6DCF88-AF82-4FA9-A6E3-6BBDD3464C99}"/>
              </a:ext>
            </a:extLst>
          </p:cNvPr>
          <p:cNvCxnSpPr>
            <a:stCxn id="92" idx="5"/>
            <a:endCxn id="103" idx="1"/>
          </p:cNvCxnSpPr>
          <p:nvPr/>
        </p:nvCxnSpPr>
        <p:spPr>
          <a:xfrm>
            <a:off x="5291084" y="3605953"/>
            <a:ext cx="2527226" cy="15701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57667583-8944-475C-A4EC-7350EF938447}"/>
              </a:ext>
            </a:extLst>
          </p:cNvPr>
          <p:cNvCxnSpPr>
            <a:stCxn id="92" idx="6"/>
          </p:cNvCxnSpPr>
          <p:nvPr/>
        </p:nvCxnSpPr>
        <p:spPr>
          <a:xfrm>
            <a:off x="5467772" y="3179391"/>
            <a:ext cx="3512294" cy="222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ipse 98">
            <a:extLst>
              <a:ext uri="{FF2B5EF4-FFF2-40B4-BE49-F238E27FC236}">
                <a16:creationId xmlns:a16="http://schemas.microsoft.com/office/drawing/2014/main" xmlns="" id="{B4A2AC06-AF8A-45BB-AFDE-5AF3206216BA}"/>
              </a:ext>
            </a:extLst>
          </p:cNvPr>
          <p:cNvSpPr/>
          <p:nvPr/>
        </p:nvSpPr>
        <p:spPr>
          <a:xfrm>
            <a:off x="707792" y="3583633"/>
            <a:ext cx="1185672" cy="12070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xmlns="" id="{7437E74F-ED39-451D-8045-2C6318FE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60" y="3733210"/>
            <a:ext cx="114846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sz="20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MVE</a:t>
            </a:r>
          </a:p>
          <a:p>
            <a:pPr eaLnBrk="1" hangingPunct="1"/>
            <a:r>
              <a:rPr lang="es-ES" altLang="en-US" sz="11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s-ES" altLang="en-US" sz="1100" b="1" dirty="0" err="1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</a:t>
            </a:r>
            <a:r>
              <a:rPr lang="es-ES" altLang="en-US" sz="1100" b="1" dirty="0">
                <a:solidFill>
                  <a:srgbClr val="0B1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Valores Extranjeros</a:t>
            </a:r>
          </a:p>
        </p:txBody>
      </p: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xmlns="" id="{05B6E9EA-7341-44BA-9206-96A069416CE6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1300628" y="2223868"/>
            <a:ext cx="1900895" cy="1359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e 101">
            <a:extLst>
              <a:ext uri="{FF2B5EF4-FFF2-40B4-BE49-F238E27FC236}">
                <a16:creationId xmlns:a16="http://schemas.microsoft.com/office/drawing/2014/main" xmlns="" id="{C43C3EFC-E62E-4B9A-AE3D-5261DF71A1F8}"/>
              </a:ext>
            </a:extLst>
          </p:cNvPr>
          <p:cNvSpPr/>
          <p:nvPr/>
        </p:nvSpPr>
        <p:spPr>
          <a:xfrm>
            <a:off x="4060501" y="5206949"/>
            <a:ext cx="997599" cy="9975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xmlns="" id="{661116A3-6DED-44C5-AB2B-FE8FF8652339}"/>
              </a:ext>
            </a:extLst>
          </p:cNvPr>
          <p:cNvSpPr/>
          <p:nvPr/>
        </p:nvSpPr>
        <p:spPr>
          <a:xfrm>
            <a:off x="7641535" y="4999341"/>
            <a:ext cx="1207095" cy="12070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xmlns="" id="{D7A9FED2-5571-4A87-AC22-E72D50D9592E}"/>
              </a:ext>
            </a:extLst>
          </p:cNvPr>
          <p:cNvSpPr/>
          <p:nvPr/>
        </p:nvSpPr>
        <p:spPr>
          <a:xfrm>
            <a:off x="7247333" y="1419384"/>
            <a:ext cx="906908" cy="9069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xmlns="" id="{8DC0C899-84BF-4553-8FF4-D49A7AFB711E}"/>
              </a:ext>
            </a:extLst>
          </p:cNvPr>
          <p:cNvCxnSpPr>
            <a:stCxn id="99" idx="5"/>
          </p:cNvCxnSpPr>
          <p:nvPr/>
        </p:nvCxnSpPr>
        <p:spPr>
          <a:xfrm>
            <a:off x="1719826" y="4613953"/>
            <a:ext cx="2413998" cy="1042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xmlns="" id="{E69919CE-033F-49EA-9556-20209DA247DE}"/>
              </a:ext>
            </a:extLst>
          </p:cNvPr>
          <p:cNvCxnSpPr>
            <a:endCxn id="107" idx="5"/>
          </p:cNvCxnSpPr>
          <p:nvPr/>
        </p:nvCxnSpPr>
        <p:spPr>
          <a:xfrm flipH="1" flipV="1">
            <a:off x="4162642" y="2532892"/>
            <a:ext cx="429602" cy="608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ipse 106">
            <a:extLst>
              <a:ext uri="{FF2B5EF4-FFF2-40B4-BE49-F238E27FC236}">
                <a16:creationId xmlns:a16="http://schemas.microsoft.com/office/drawing/2014/main" xmlns="" id="{6D5BD8AB-5267-4241-9339-8CBD972C5196}"/>
              </a:ext>
            </a:extLst>
          </p:cNvPr>
          <p:cNvSpPr/>
          <p:nvPr/>
        </p:nvSpPr>
        <p:spPr>
          <a:xfrm>
            <a:off x="3225988" y="1596238"/>
            <a:ext cx="1097359" cy="1097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xmlns="" id="{9A9253DD-0E15-4687-AAEC-E4EAB7DB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285" y="3583939"/>
            <a:ext cx="8939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  <a:p>
            <a:pPr algn="ctr" eaLnBrk="1" hangingPunct="1"/>
            <a:r>
              <a:rPr lang="es-E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</a:t>
            </a:r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xmlns="" id="{B1123BE1-5605-4729-9C0B-E8BACEDBA0F0}"/>
              </a:ext>
            </a:extLst>
          </p:cNvPr>
          <p:cNvCxnSpPr>
            <a:stCxn id="103" idx="2"/>
            <a:endCxn id="102" idx="6"/>
          </p:cNvCxnSpPr>
          <p:nvPr/>
        </p:nvCxnSpPr>
        <p:spPr>
          <a:xfrm flipH="1">
            <a:off x="5058100" y="5602889"/>
            <a:ext cx="2583435" cy="102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xmlns="" id="{3046106F-4262-4517-8B10-72CC58D57D2B}"/>
              </a:ext>
            </a:extLst>
          </p:cNvPr>
          <p:cNvCxnSpPr/>
          <p:nvPr/>
        </p:nvCxnSpPr>
        <p:spPr>
          <a:xfrm flipV="1">
            <a:off x="8543751" y="3713798"/>
            <a:ext cx="840967" cy="15227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xmlns="" id="{35EF6FA7-E656-4902-93A6-52CFC3C48784}"/>
              </a:ext>
            </a:extLst>
          </p:cNvPr>
          <p:cNvCxnSpPr>
            <a:cxnSpLocks/>
            <a:stCxn id="107" idx="7"/>
            <a:endCxn id="104" idx="2"/>
          </p:cNvCxnSpPr>
          <p:nvPr/>
        </p:nvCxnSpPr>
        <p:spPr>
          <a:xfrm>
            <a:off x="4162642" y="1756943"/>
            <a:ext cx="3084691" cy="115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xmlns="" id="{7891FCD7-0E67-4805-917F-A7737142D86F}"/>
              </a:ext>
            </a:extLst>
          </p:cNvPr>
          <p:cNvCxnSpPr>
            <a:stCxn id="104" idx="5"/>
          </p:cNvCxnSpPr>
          <p:nvPr/>
        </p:nvCxnSpPr>
        <p:spPr>
          <a:xfrm>
            <a:off x="8021427" y="2193478"/>
            <a:ext cx="1155490" cy="1469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DA9827E8-2A7A-48A9-A6E3-A477E0C27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15" y="5472313"/>
            <a:ext cx="644769" cy="419100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89B8413C-716B-43A5-9027-560060DBFB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19408"/>
          <a:stretch/>
        </p:blipFill>
        <p:spPr>
          <a:xfrm>
            <a:off x="7802894" y="5236558"/>
            <a:ext cx="859321" cy="671674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CA2C0BDC-50A9-4B6C-8820-10FA2D581C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74" y="2026785"/>
            <a:ext cx="770869" cy="200747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7919C829-CC5E-448C-9ACF-4C2D3B1706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1" b="28186"/>
          <a:stretch/>
        </p:blipFill>
        <p:spPr>
          <a:xfrm>
            <a:off x="7300098" y="1649932"/>
            <a:ext cx="801377" cy="350874"/>
          </a:xfrm>
          <a:prstGeom prst="rect">
            <a:avLst/>
          </a:prstGeom>
        </p:spPr>
      </p:pic>
      <p:sp>
        <p:nvSpPr>
          <p:cNvPr id="117" name="Elipse 116">
            <a:extLst>
              <a:ext uri="{FF2B5EF4-FFF2-40B4-BE49-F238E27FC236}">
                <a16:creationId xmlns:a16="http://schemas.microsoft.com/office/drawing/2014/main" xmlns="" id="{B506D025-93E7-46AC-B286-0EC0B19D793A}"/>
              </a:ext>
            </a:extLst>
          </p:cNvPr>
          <p:cNvSpPr/>
          <p:nvPr/>
        </p:nvSpPr>
        <p:spPr>
          <a:xfrm>
            <a:off x="2740084" y="1522621"/>
            <a:ext cx="605495" cy="6054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xmlns="" id="{E2097A8F-3CBF-4270-AD06-1F6BCD22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152" y="1664850"/>
            <a:ext cx="7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xmlns="" id="{834EE39E-5FBB-485F-8096-5F5F67F8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226" y="6262210"/>
            <a:ext cx="893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CAVALI</a:t>
            </a:r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xmlns="" id="{CA0BD1F6-1047-464A-B710-E623DBEBE46F}"/>
              </a:ext>
            </a:extLst>
          </p:cNvPr>
          <p:cNvSpPr/>
          <p:nvPr/>
        </p:nvSpPr>
        <p:spPr>
          <a:xfrm>
            <a:off x="9907348" y="3396340"/>
            <a:ext cx="759172" cy="7591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xmlns="" id="{38672DCE-89E2-44F3-BBD7-1D0DF69BE064}"/>
              </a:ext>
            </a:extLst>
          </p:cNvPr>
          <p:cNvSpPr/>
          <p:nvPr/>
        </p:nvSpPr>
        <p:spPr>
          <a:xfrm>
            <a:off x="7632632" y="6014272"/>
            <a:ext cx="759172" cy="7591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xmlns="" id="{10957D8B-E9C0-4BF0-8022-7DB47376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210" y="6063340"/>
            <a:ext cx="893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INDEVAL</a:t>
            </a:r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xmlns="" id="{7C4C8287-55FA-4746-84A3-ED4682B3A6A8}"/>
              </a:ext>
            </a:extLst>
          </p:cNvPr>
          <p:cNvSpPr/>
          <p:nvPr/>
        </p:nvSpPr>
        <p:spPr>
          <a:xfrm>
            <a:off x="8903064" y="2789808"/>
            <a:ext cx="1207095" cy="12070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xmlns="" id="{D042594C-364E-4907-ABB8-E5696A50B57A}"/>
              </a:ext>
            </a:extLst>
          </p:cNvPr>
          <p:cNvSpPr/>
          <p:nvPr/>
        </p:nvSpPr>
        <p:spPr>
          <a:xfrm>
            <a:off x="8526616" y="5815402"/>
            <a:ext cx="759172" cy="7591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xmlns="" id="{EFAA157E-13CE-4C88-AED5-1BD6D22E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402" y="5255757"/>
            <a:ext cx="893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DECEVAL</a:t>
            </a:r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xmlns="" id="{73F77676-E0BC-466B-82FC-F3BCB20487A3}"/>
              </a:ext>
            </a:extLst>
          </p:cNvPr>
          <p:cNvSpPr/>
          <p:nvPr/>
        </p:nvSpPr>
        <p:spPr>
          <a:xfrm>
            <a:off x="8743869" y="4995788"/>
            <a:ext cx="759172" cy="7591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7" name="Imagen 126">
            <a:extLst>
              <a:ext uri="{FF2B5EF4-FFF2-40B4-BE49-F238E27FC236}">
                <a16:creationId xmlns:a16="http://schemas.microsoft.com/office/drawing/2014/main" xmlns="" id="{B2C3ED1E-5091-43E6-A3F2-3CA12294A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66" y="3098105"/>
            <a:ext cx="620501" cy="5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749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996</Words>
  <Application>Microsoft Office PowerPoint</Application>
  <PresentationFormat>Panorámica</PresentationFormat>
  <Paragraphs>272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Calibri Normal</vt:lpstr>
      <vt:lpstr>Century Gothic</vt:lpstr>
      <vt:lpstr>Helvetica</vt:lpstr>
      <vt:lpstr>Helvetica-BoldOblique</vt:lpstr>
      <vt:lpstr>Times New Roman</vt:lpstr>
      <vt:lpstr>Trebuchet MS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Inicio del Servicio: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Colocar aquí el titulo de la  Presentación Calibri 20</dc:title>
  <dc:creator>carolina albornoz</dc:creator>
  <cp:lastModifiedBy>Florencia Herrera Grebe</cp:lastModifiedBy>
  <cp:revision>913</cp:revision>
  <cp:lastPrinted>2019-06-25T14:56:22Z</cp:lastPrinted>
  <dcterms:created xsi:type="dcterms:W3CDTF">2018-04-25T11:59:56Z</dcterms:created>
  <dcterms:modified xsi:type="dcterms:W3CDTF">2019-06-27T15:56:58Z</dcterms:modified>
</cp:coreProperties>
</file>